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6" r:id="rId2"/>
    <p:sldId id="257" r:id="rId3"/>
    <p:sldId id="262" r:id="rId4"/>
    <p:sldId id="268" r:id="rId5"/>
    <p:sldId id="260" r:id="rId6"/>
    <p:sldId id="267" r:id="rId7"/>
    <p:sldId id="258" r:id="rId8"/>
    <p:sldId id="265" r:id="rId9"/>
    <p:sldId id="263" r:id="rId10"/>
    <p:sldId id="264" r:id="rId11"/>
    <p:sldId id="261" r:id="rId12"/>
    <p:sldId id="259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8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730B696-1A17-134D-A7B1-09D0A2F683D0}" type="datetimeFigureOut">
              <a:rPr lang="en-US" smtClean="0"/>
              <a:t>8/24/14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001A9F3-F878-BD42-B3AB-FB97B904645C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B696-1A17-134D-A7B1-09D0A2F683D0}" type="datetimeFigureOut">
              <a:rPr lang="en-US" smtClean="0"/>
              <a:t>8/24/14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1A9F3-F878-BD42-B3AB-FB97B90464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B696-1A17-134D-A7B1-09D0A2F683D0}" type="datetimeFigureOut">
              <a:rPr lang="en-US" smtClean="0"/>
              <a:t>8/24/14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1A9F3-F878-BD42-B3AB-FB97B90464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B696-1A17-134D-A7B1-09D0A2F683D0}" type="datetimeFigureOut">
              <a:rPr lang="en-US" smtClean="0"/>
              <a:t>8/24/14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1A9F3-F878-BD42-B3AB-FB97B90464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B696-1A17-134D-A7B1-09D0A2F683D0}" type="datetimeFigureOut">
              <a:rPr lang="en-US" smtClean="0"/>
              <a:t>8/24/14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1A9F3-F878-BD42-B3AB-FB97B90464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B696-1A17-134D-A7B1-09D0A2F683D0}" type="datetimeFigureOut">
              <a:rPr lang="en-US" smtClean="0"/>
              <a:t>8/24/14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1A9F3-F878-BD42-B3AB-FB97B904645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B696-1A17-134D-A7B1-09D0A2F683D0}" type="datetimeFigureOut">
              <a:rPr lang="en-US" smtClean="0"/>
              <a:t>8/24/14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1A9F3-F878-BD42-B3AB-FB97B90464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B696-1A17-134D-A7B1-09D0A2F683D0}" type="datetimeFigureOut">
              <a:rPr lang="en-US" smtClean="0"/>
              <a:t>8/24/14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1A9F3-F878-BD42-B3AB-FB97B90464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B696-1A17-134D-A7B1-09D0A2F683D0}" type="datetimeFigureOut">
              <a:rPr lang="en-US" smtClean="0"/>
              <a:t>8/24/14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1A9F3-F878-BD42-B3AB-FB97B90464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B696-1A17-134D-A7B1-09D0A2F683D0}" type="datetimeFigureOut">
              <a:rPr lang="en-US" smtClean="0"/>
              <a:t>8/24/14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1A9F3-F878-BD42-B3AB-FB97B904645C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B696-1A17-134D-A7B1-09D0A2F683D0}" type="datetimeFigureOut">
              <a:rPr lang="en-US" smtClean="0"/>
              <a:t>8/24/14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1A9F3-F878-BD42-B3AB-FB97B90464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730B696-1A17-134D-A7B1-09D0A2F683D0}" type="datetimeFigureOut">
              <a:rPr lang="en-US" smtClean="0"/>
              <a:t>8/24/14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5001A9F3-F878-BD42-B3AB-FB97B904645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4" Type="http://schemas.openxmlformats.org/officeDocument/2006/relationships/image" Target="../media/image5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QgCXRD53Io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4" Type="http://schemas.openxmlformats.org/officeDocument/2006/relationships/image" Target="../media/image3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4" Type="http://schemas.openxmlformats.org/officeDocument/2006/relationships/image" Target="../media/image4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Tips, Teaching Point, and The Teach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Presented by</a:t>
            </a:r>
          </a:p>
          <a:p>
            <a:r>
              <a:rPr lang="en-US" dirty="0" smtClean="0">
                <a:latin typeface="Century Gothic"/>
                <a:cs typeface="Century Gothic"/>
              </a:rPr>
              <a:t>Mike Thomas </a:t>
            </a:r>
            <a:r>
              <a:rPr lang="en-US" dirty="0" smtClean="0">
                <a:latin typeface="Century Gothic"/>
                <a:cs typeface="Century Gothic"/>
                <a:sym typeface="Wingdings"/>
              </a:rPr>
              <a:t></a:t>
            </a:r>
            <a:endParaRPr lang="en-US" dirty="0" smtClean="0">
              <a:latin typeface="Century Gothic"/>
              <a:cs typeface="Century Gothic"/>
            </a:endParaRPr>
          </a:p>
          <a:p>
            <a:r>
              <a:rPr lang="en-US" dirty="0" smtClean="0">
                <a:latin typeface="Century Gothic"/>
                <a:cs typeface="Century Gothic"/>
              </a:rPr>
              <a:t>Kindergarten Teacher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18443" y="469543"/>
            <a:ext cx="376464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entury Gothic"/>
                <a:cs typeface="Century Gothic"/>
              </a:rPr>
              <a:t>The </a:t>
            </a:r>
            <a:r>
              <a:rPr lang="en-US" dirty="0" err="1" smtClean="0">
                <a:latin typeface="Century Gothic"/>
                <a:cs typeface="Century Gothic"/>
              </a:rPr>
              <a:t>Minilesson</a:t>
            </a:r>
            <a:endParaRPr lang="en-US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01008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9615978"/>
              </p:ext>
            </p:extLst>
          </p:nvPr>
        </p:nvGraphicFramePr>
        <p:xfrm>
          <a:off x="2597045" y="259990"/>
          <a:ext cx="4038575" cy="64175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Document" r:id="rId3" imgW="5689600" imgH="9042400" progId="Word.Document.12">
                  <p:embed/>
                </p:oleObj>
              </mc:Choice>
              <mc:Fallback>
                <p:oleObj name="Document" r:id="rId3" imgW="5689600" imgH="9042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97045" y="259990"/>
                        <a:ext cx="4038575" cy="64175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49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Conference and Small Group Instruction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60% rule</a:t>
            </a:r>
          </a:p>
          <a:p>
            <a:r>
              <a:rPr lang="en-US" dirty="0" smtClean="0">
                <a:latin typeface="Century Gothic"/>
                <a:cs typeface="Century Gothic"/>
              </a:rPr>
              <a:t>Teaching points are great focuses for conferences and small group instruction</a:t>
            </a:r>
          </a:p>
          <a:p>
            <a:r>
              <a:rPr lang="en-US" dirty="0" smtClean="0">
                <a:latin typeface="Century Gothic"/>
                <a:cs typeface="Century Gothic"/>
              </a:rPr>
              <a:t>Guided </a:t>
            </a:r>
            <a:r>
              <a:rPr lang="en-US" dirty="0" smtClean="0">
                <a:latin typeface="Century Gothic"/>
                <a:cs typeface="Century Gothic"/>
              </a:rPr>
              <a:t>Instruction</a:t>
            </a:r>
          </a:p>
          <a:p>
            <a:r>
              <a:rPr lang="en-US" dirty="0" smtClean="0">
                <a:latin typeface="Century Gothic"/>
                <a:cs typeface="Century Gothic"/>
              </a:rPr>
              <a:t>Instructional Evidence</a:t>
            </a:r>
            <a:endParaRPr lang="en-US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39314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/>
                <a:cs typeface="Century Gothic"/>
              </a:rPr>
              <a:t>Share with Colleagues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Share</a:t>
            </a:r>
          </a:p>
          <a:p>
            <a:r>
              <a:rPr lang="en-US" dirty="0" smtClean="0">
                <a:latin typeface="Century Gothic"/>
                <a:cs typeface="Century Gothic"/>
              </a:rPr>
              <a:t>Divide and conquer</a:t>
            </a:r>
          </a:p>
          <a:p>
            <a:r>
              <a:rPr lang="en-US" dirty="0" smtClean="0">
                <a:latin typeface="Century Gothic"/>
                <a:cs typeface="Century Gothic"/>
              </a:rPr>
              <a:t>PLC Conversations</a:t>
            </a:r>
          </a:p>
          <a:p>
            <a:endParaRPr lang="en-US" dirty="0" smtClean="0">
              <a:latin typeface="Century Gothic"/>
              <a:cs typeface="Century Gothic"/>
            </a:endParaRPr>
          </a:p>
          <a:p>
            <a:endParaRPr lang="en-US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29553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053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/>
                <a:cs typeface="Century Gothic"/>
              </a:rPr>
              <a:t>Why a </a:t>
            </a:r>
            <a:r>
              <a:rPr lang="en-US" dirty="0" err="1" smtClean="0">
                <a:latin typeface="Century Gothic"/>
                <a:cs typeface="Century Gothic"/>
              </a:rPr>
              <a:t>Minilesson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Aligns with a Workshop Approach</a:t>
            </a:r>
          </a:p>
          <a:p>
            <a:r>
              <a:rPr lang="en-US" dirty="0" smtClean="0">
                <a:latin typeface="Century Gothic"/>
                <a:cs typeface="Century Gothic"/>
              </a:rPr>
              <a:t>Targeted Learning</a:t>
            </a:r>
          </a:p>
          <a:p>
            <a:r>
              <a:rPr lang="en-US" dirty="0" smtClean="0">
                <a:latin typeface="Century Gothic"/>
                <a:cs typeface="Century Gothic"/>
              </a:rPr>
              <a:t>Focused and Direct Instruction</a:t>
            </a:r>
          </a:p>
          <a:p>
            <a:r>
              <a:rPr lang="en-US" dirty="0" smtClean="0">
                <a:latin typeface="Century Gothic"/>
                <a:cs typeface="Century Gothic"/>
              </a:rPr>
              <a:t>Guided Practice</a:t>
            </a:r>
          </a:p>
          <a:p>
            <a:r>
              <a:rPr lang="en-US" dirty="0" smtClean="0">
                <a:latin typeface="Century Gothic"/>
                <a:cs typeface="Century Gothic"/>
              </a:rPr>
              <a:t>Independent Practice</a:t>
            </a:r>
            <a:endParaRPr lang="en-US" dirty="0">
              <a:latin typeface="Century Gothic"/>
              <a:cs typeface="Century Gothic"/>
            </a:endParaRPr>
          </a:p>
          <a:p>
            <a:endParaRPr lang="en-US" dirty="0" smtClean="0">
              <a:latin typeface="Century Gothic"/>
              <a:cs typeface="Century Gothic"/>
            </a:endParaRPr>
          </a:p>
          <a:p>
            <a:endParaRPr lang="en-US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42238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entury Gothic"/>
                <a:cs typeface="Century Gothic"/>
              </a:rPr>
              <a:t>Minilesson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Learning Target</a:t>
            </a:r>
          </a:p>
          <a:p>
            <a:r>
              <a:rPr lang="en-US" dirty="0" smtClean="0">
                <a:latin typeface="Century Gothic"/>
                <a:cs typeface="Century Gothic"/>
              </a:rPr>
              <a:t>Teaching Point</a:t>
            </a:r>
          </a:p>
          <a:p>
            <a:r>
              <a:rPr lang="en-US" dirty="0" smtClean="0">
                <a:latin typeface="Century Gothic"/>
                <a:cs typeface="Century Gothic"/>
              </a:rPr>
              <a:t>Teach (5-10 minutes)</a:t>
            </a:r>
          </a:p>
          <a:p>
            <a:pPr lvl="1"/>
            <a:r>
              <a:rPr lang="en-US" dirty="0" smtClean="0">
                <a:latin typeface="Century Gothic"/>
                <a:cs typeface="Century Gothic"/>
              </a:rPr>
              <a:t>Connect</a:t>
            </a:r>
          </a:p>
          <a:p>
            <a:pPr lvl="1"/>
            <a:r>
              <a:rPr lang="en-US" dirty="0" smtClean="0">
                <a:latin typeface="Century Gothic"/>
                <a:cs typeface="Century Gothic"/>
              </a:rPr>
              <a:t>Active Engagement</a:t>
            </a:r>
          </a:p>
          <a:p>
            <a:pPr lvl="1"/>
            <a:r>
              <a:rPr lang="en-US" dirty="0" smtClean="0">
                <a:latin typeface="Century Gothic"/>
                <a:cs typeface="Century Gothic"/>
              </a:rPr>
              <a:t>Link</a:t>
            </a:r>
          </a:p>
          <a:p>
            <a:r>
              <a:rPr lang="en-US" dirty="0" smtClean="0">
                <a:latin typeface="Century Gothic"/>
                <a:cs typeface="Century Gothic"/>
              </a:rPr>
              <a:t>Mid Workshop Teach (1-2 minutes)</a:t>
            </a:r>
          </a:p>
          <a:p>
            <a:r>
              <a:rPr lang="en-US" dirty="0" smtClean="0">
                <a:latin typeface="Century Gothic"/>
                <a:cs typeface="Century Gothic"/>
              </a:rPr>
              <a:t>Conferencing</a:t>
            </a:r>
          </a:p>
          <a:p>
            <a:r>
              <a:rPr lang="en-US" dirty="0" smtClean="0">
                <a:latin typeface="Century Gothic"/>
                <a:cs typeface="Century Gothic"/>
              </a:rPr>
              <a:t>Keep Tips (Read Tips)</a:t>
            </a:r>
            <a:endParaRPr lang="en-US" dirty="0">
              <a:latin typeface="Century Gothic"/>
              <a:cs typeface="Century Gothic"/>
            </a:endParaRPr>
          </a:p>
          <a:p>
            <a:endParaRPr lang="en-US" dirty="0" smtClean="0">
              <a:latin typeface="Century Gothic"/>
              <a:cs typeface="Century Gothic"/>
            </a:endParaRPr>
          </a:p>
          <a:p>
            <a:endParaRPr lang="en-US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51898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Sample of </a:t>
            </a:r>
            <a:r>
              <a:rPr lang="en-US" dirty="0" err="1" smtClean="0"/>
              <a:t>Minilesson</a:t>
            </a:r>
            <a:r>
              <a:rPr lang="en-US" dirty="0" smtClean="0"/>
              <a:t>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</a:t>
            </a:r>
            <a:r>
              <a:rPr lang="en-US" dirty="0" smtClean="0">
                <a:hlinkClick r:id="rId2"/>
              </a:rPr>
              <a:t>QgCXRD53Iog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87996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/>
                <a:cs typeface="Century Gothic"/>
              </a:rPr>
              <a:t>Creation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Learning Target</a:t>
            </a:r>
          </a:p>
          <a:p>
            <a:pPr lvl="1"/>
            <a:r>
              <a:rPr lang="en-US" dirty="0" smtClean="0">
                <a:latin typeface="Century Gothic"/>
                <a:cs typeface="Century Gothic"/>
              </a:rPr>
              <a:t>What will your student be able to do</a:t>
            </a:r>
          </a:p>
          <a:p>
            <a:r>
              <a:rPr lang="en-US" dirty="0" smtClean="0">
                <a:latin typeface="Century Gothic"/>
                <a:cs typeface="Century Gothic"/>
              </a:rPr>
              <a:t>Teaching Point</a:t>
            </a:r>
          </a:p>
          <a:p>
            <a:pPr lvl="1"/>
            <a:r>
              <a:rPr lang="en-US" dirty="0" smtClean="0">
                <a:latin typeface="Century Gothic"/>
                <a:cs typeface="Century Gothic"/>
              </a:rPr>
              <a:t>What is your instructional focus</a:t>
            </a:r>
          </a:p>
          <a:p>
            <a:r>
              <a:rPr lang="en-US" dirty="0" smtClean="0">
                <a:latin typeface="Century Gothic"/>
                <a:cs typeface="Century Gothic"/>
              </a:rPr>
              <a:t>Teach </a:t>
            </a:r>
          </a:p>
          <a:p>
            <a:pPr lvl="1"/>
            <a:r>
              <a:rPr lang="en-US" dirty="0" smtClean="0">
                <a:latin typeface="Century Gothic"/>
                <a:cs typeface="Century Gothic"/>
              </a:rPr>
              <a:t>The Meat</a:t>
            </a:r>
          </a:p>
          <a:p>
            <a:pPr lvl="1"/>
            <a:r>
              <a:rPr lang="en-US" dirty="0" smtClean="0">
                <a:latin typeface="Century Gothic"/>
                <a:cs typeface="Century Gothic"/>
              </a:rPr>
              <a:t>Connect - activate prior knowledge</a:t>
            </a:r>
          </a:p>
          <a:p>
            <a:pPr lvl="1"/>
            <a:r>
              <a:rPr lang="en-US" dirty="0" smtClean="0">
                <a:latin typeface="Century Gothic"/>
                <a:cs typeface="Century Gothic"/>
              </a:rPr>
              <a:t>Active Engagement – turn and talk, show me, 1-4</a:t>
            </a:r>
          </a:p>
          <a:p>
            <a:pPr lvl="1"/>
            <a:r>
              <a:rPr lang="en-US" dirty="0" smtClean="0">
                <a:latin typeface="Century Gothic"/>
                <a:cs typeface="Century Gothic"/>
              </a:rPr>
              <a:t>Link – connecting to their current work</a:t>
            </a:r>
          </a:p>
          <a:p>
            <a:r>
              <a:rPr lang="en-US" dirty="0" smtClean="0">
                <a:latin typeface="Century Gothic"/>
                <a:cs typeface="Century Gothic"/>
              </a:rPr>
              <a:t>Mid Workshop Teach </a:t>
            </a:r>
          </a:p>
          <a:p>
            <a:pPr lvl="1"/>
            <a:r>
              <a:rPr lang="en-US" dirty="0" smtClean="0">
                <a:latin typeface="Century Gothic"/>
                <a:cs typeface="Century Gothic"/>
              </a:rPr>
              <a:t>Reteach, show example, quick management lesson</a:t>
            </a:r>
            <a:endParaRPr lang="en-US" dirty="0">
              <a:latin typeface="Century Gothic"/>
              <a:cs typeface="Century Gothic"/>
            </a:endParaRPr>
          </a:p>
          <a:p>
            <a:r>
              <a:rPr lang="en-US" dirty="0" smtClean="0">
                <a:latin typeface="Century Gothic"/>
                <a:cs typeface="Century Gothic"/>
              </a:rPr>
              <a:t>Conferencing – notes can relate to new teaching points</a:t>
            </a:r>
          </a:p>
          <a:p>
            <a:r>
              <a:rPr lang="en-US" dirty="0" smtClean="0">
                <a:latin typeface="Century Gothic"/>
                <a:cs typeface="Century Gothic"/>
              </a:rPr>
              <a:t>Keep Tips (read tips from previous teaching, share with others)</a:t>
            </a:r>
            <a:endParaRPr lang="en-US" dirty="0">
              <a:latin typeface="Century Gothic"/>
              <a:cs typeface="Century Gothic"/>
            </a:endParaRPr>
          </a:p>
          <a:p>
            <a:endParaRPr lang="en-US" dirty="0" smtClean="0">
              <a:latin typeface="Century Gothic"/>
              <a:cs typeface="Century Gothic"/>
            </a:endParaRPr>
          </a:p>
          <a:p>
            <a:endParaRPr lang="en-US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87578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7863076"/>
              </p:ext>
            </p:extLst>
          </p:nvPr>
        </p:nvGraphicFramePr>
        <p:xfrm>
          <a:off x="955447" y="423351"/>
          <a:ext cx="7419164" cy="61659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Document" r:id="rId3" imgW="5638800" imgH="4686300" progId="Word.Document.12">
                  <p:embed/>
                </p:oleObj>
              </mc:Choice>
              <mc:Fallback>
                <p:oleObj name="Document" r:id="rId3" imgW="5638800" imgH="4686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55447" y="423351"/>
                        <a:ext cx="7419164" cy="61659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6306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/>
                <a:cs typeface="Century Gothic"/>
              </a:rPr>
              <a:t>Tracking Student Progress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Class Profile</a:t>
            </a:r>
          </a:p>
          <a:p>
            <a:r>
              <a:rPr lang="en-US" dirty="0" smtClean="0">
                <a:latin typeface="Century Gothic"/>
                <a:cs typeface="Century Gothic"/>
              </a:rPr>
              <a:t>Conference Notes</a:t>
            </a:r>
          </a:p>
          <a:p>
            <a:endParaRPr lang="en-US" dirty="0" smtClean="0">
              <a:latin typeface="Century Gothic"/>
              <a:cs typeface="Century Gothic"/>
            </a:endParaRPr>
          </a:p>
          <a:p>
            <a:endParaRPr lang="en-US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75845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0163091"/>
              </p:ext>
            </p:extLst>
          </p:nvPr>
        </p:nvGraphicFramePr>
        <p:xfrm>
          <a:off x="435473" y="308931"/>
          <a:ext cx="8267366" cy="6235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Document" r:id="rId3" imgW="9144000" imgH="6896100" progId="Word.Document.12">
                  <p:embed/>
                </p:oleObj>
              </mc:Choice>
              <mc:Fallback>
                <p:oleObj name="Document" r:id="rId3" imgW="9144000" imgH="6896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5473" y="308931"/>
                        <a:ext cx="8267366" cy="62358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1462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2538998"/>
              </p:ext>
            </p:extLst>
          </p:nvPr>
        </p:nvGraphicFramePr>
        <p:xfrm>
          <a:off x="2276705" y="241160"/>
          <a:ext cx="4908070" cy="6413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Document" r:id="rId3" imgW="6997700" imgH="9144000" progId="Word.Document.12">
                  <p:embed/>
                </p:oleObj>
              </mc:Choice>
              <mc:Fallback>
                <p:oleObj name="Document" r:id="rId3" imgW="6997700" imgH="9144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76705" y="241160"/>
                        <a:ext cx="4908070" cy="6413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14156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1577</TotalTime>
  <Words>204</Words>
  <Application>Microsoft Macintosh PowerPoint</Application>
  <PresentationFormat>On-screen Show (4:3)</PresentationFormat>
  <Paragraphs>50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Austin</vt:lpstr>
      <vt:lpstr>Document</vt:lpstr>
      <vt:lpstr>Microsoft Word Document</vt:lpstr>
      <vt:lpstr>Tips, Teaching Point, and The Teach</vt:lpstr>
      <vt:lpstr>Why a Minilesson</vt:lpstr>
      <vt:lpstr>Minilesson</vt:lpstr>
      <vt:lpstr>Sample of Minilesson Components</vt:lpstr>
      <vt:lpstr>Creation</vt:lpstr>
      <vt:lpstr>PowerPoint Presentation</vt:lpstr>
      <vt:lpstr>Tracking Student Progress</vt:lpstr>
      <vt:lpstr>PowerPoint Presentation</vt:lpstr>
      <vt:lpstr>PowerPoint Presentation</vt:lpstr>
      <vt:lpstr>PowerPoint Presentation</vt:lpstr>
      <vt:lpstr>Conference and Small Group Instruction</vt:lpstr>
      <vt:lpstr>Share with Colleagues</vt:lpstr>
      <vt:lpstr>Questions???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Bartus</dc:creator>
  <cp:lastModifiedBy>Joe Bartus</cp:lastModifiedBy>
  <cp:revision>9</cp:revision>
  <dcterms:created xsi:type="dcterms:W3CDTF">2014-08-20T10:01:29Z</dcterms:created>
  <dcterms:modified xsi:type="dcterms:W3CDTF">2014-08-24T19:21:31Z</dcterms:modified>
</cp:coreProperties>
</file>