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7" r:id="rId3"/>
    <p:sldId id="274" r:id="rId4"/>
    <p:sldId id="267" r:id="rId5"/>
    <p:sldId id="270" r:id="rId6"/>
    <p:sldId id="269" r:id="rId7"/>
    <p:sldId id="259" r:id="rId8"/>
    <p:sldId id="260" r:id="rId9"/>
    <p:sldId id="272" r:id="rId10"/>
    <p:sldId id="261" r:id="rId11"/>
    <p:sldId id="273" r:id="rId12"/>
    <p:sldId id="262" r:id="rId13"/>
    <p:sldId id="263" r:id="rId14"/>
    <p:sldId id="264" r:id="rId15"/>
    <p:sldId id="265" r:id="rId16"/>
    <p:sldId id="26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386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8FEE1-39C8-4086-9369-B3B2C9AA1C01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1AE09F-D5FD-4B0E-B50A-BA6AE9ECFA18}">
      <dgm:prSet phldrT="[Text]"/>
      <dgm:spPr/>
      <dgm:t>
        <a:bodyPr/>
        <a:lstStyle/>
        <a:p>
          <a:r>
            <a:rPr lang="en-US"/>
            <a:t>Explore individual preferences for sound and movement</a:t>
          </a:r>
        </a:p>
      </dgm:t>
    </dgm:pt>
    <dgm:pt modelId="{519EA08B-4F7A-4F36-A122-6238F26FD5BA}" type="parTrans" cxnId="{93E8B5A3-1F75-47E6-B0E5-8B2B6AB63A90}">
      <dgm:prSet/>
      <dgm:spPr/>
      <dgm:t>
        <a:bodyPr/>
        <a:lstStyle/>
        <a:p>
          <a:endParaRPr lang="en-US"/>
        </a:p>
      </dgm:t>
    </dgm:pt>
    <dgm:pt modelId="{E9ABAB18-F7C7-427C-A965-103CA5B0CE0F}" type="sibTrans" cxnId="{93E8B5A3-1F75-47E6-B0E5-8B2B6AB63A90}">
      <dgm:prSet/>
      <dgm:spPr/>
      <dgm:t>
        <a:bodyPr/>
        <a:lstStyle/>
        <a:p>
          <a:endParaRPr lang="en-US"/>
        </a:p>
      </dgm:t>
    </dgm:pt>
    <dgm:pt modelId="{E7F04899-C092-4BB8-919A-C93956D9006E}">
      <dgm:prSet phldrT="[Text]"/>
      <dgm:spPr/>
      <dgm:t>
        <a:bodyPr/>
        <a:lstStyle/>
        <a:p>
          <a:r>
            <a:rPr lang="en-US"/>
            <a:t>Understand the benefits of creating voice and movement scales</a:t>
          </a:r>
        </a:p>
      </dgm:t>
    </dgm:pt>
    <dgm:pt modelId="{FE108753-943F-41FD-B451-32B91A231AF4}" type="parTrans" cxnId="{1F403126-90F9-42C9-B3DD-C143C865786A}">
      <dgm:prSet/>
      <dgm:spPr/>
      <dgm:t>
        <a:bodyPr/>
        <a:lstStyle/>
        <a:p>
          <a:endParaRPr lang="en-US"/>
        </a:p>
      </dgm:t>
    </dgm:pt>
    <dgm:pt modelId="{F8D452CA-C346-40AA-90DA-61E332A5A259}" type="sibTrans" cxnId="{1F403126-90F9-42C9-B3DD-C143C865786A}">
      <dgm:prSet/>
      <dgm:spPr/>
      <dgm:t>
        <a:bodyPr/>
        <a:lstStyle/>
        <a:p>
          <a:endParaRPr lang="en-US"/>
        </a:p>
      </dgm:t>
    </dgm:pt>
    <dgm:pt modelId="{95977569-CFD4-4FA4-B019-E350EF335AD6}">
      <dgm:prSet phldrT="[Text]"/>
      <dgm:spPr/>
      <dgm:t>
        <a:bodyPr/>
        <a:lstStyle/>
        <a:p>
          <a:r>
            <a:rPr lang="en-US"/>
            <a:t>Determine individual needs for all class activities</a:t>
          </a:r>
        </a:p>
      </dgm:t>
    </dgm:pt>
    <dgm:pt modelId="{CCD5F11F-879A-4D24-AB66-34D6F90CD1A0}" type="parTrans" cxnId="{1ED3CDA4-8F8B-4EA6-8901-3A8C501F3ECD}">
      <dgm:prSet/>
      <dgm:spPr/>
      <dgm:t>
        <a:bodyPr/>
        <a:lstStyle/>
        <a:p>
          <a:endParaRPr lang="en-US"/>
        </a:p>
      </dgm:t>
    </dgm:pt>
    <dgm:pt modelId="{93F30BA0-8D40-4484-B6DE-76DD6CA26B65}" type="sibTrans" cxnId="{1ED3CDA4-8F8B-4EA6-8901-3A8C501F3ECD}">
      <dgm:prSet/>
      <dgm:spPr/>
      <dgm:t>
        <a:bodyPr/>
        <a:lstStyle/>
        <a:p>
          <a:endParaRPr lang="en-US"/>
        </a:p>
      </dgm:t>
    </dgm:pt>
    <dgm:pt modelId="{4639A011-1BAD-488D-BE4E-66251CDDEBFE}">
      <dgm:prSet phldrT="[Text]"/>
      <dgm:spPr/>
      <dgm:t>
        <a:bodyPr/>
        <a:lstStyle/>
        <a:p>
          <a:r>
            <a:rPr lang="en-US"/>
            <a:t>Create a plan for teaching students</a:t>
          </a:r>
        </a:p>
      </dgm:t>
    </dgm:pt>
    <dgm:pt modelId="{04792FE9-06C2-453C-B1CD-5A77BF40CED1}" type="parTrans" cxnId="{D41DF2E0-269F-4BD9-92A0-F99D959A9D89}">
      <dgm:prSet/>
      <dgm:spPr/>
      <dgm:t>
        <a:bodyPr/>
        <a:lstStyle/>
        <a:p>
          <a:endParaRPr lang="en-US"/>
        </a:p>
      </dgm:t>
    </dgm:pt>
    <dgm:pt modelId="{E6996EBB-C0F0-483B-9DA6-B962D72197C0}" type="sibTrans" cxnId="{D41DF2E0-269F-4BD9-92A0-F99D959A9D89}">
      <dgm:prSet/>
      <dgm:spPr/>
      <dgm:t>
        <a:bodyPr/>
        <a:lstStyle/>
        <a:p>
          <a:endParaRPr lang="en-US"/>
        </a:p>
      </dgm:t>
    </dgm:pt>
    <dgm:pt modelId="{861F640B-70EF-4BB2-A619-E659311F0FBE}" type="pres">
      <dgm:prSet presAssocID="{8AA8FEE1-39C8-4086-9369-B3B2C9AA1C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FC84A1-848D-41A3-A0C9-5532A6741C27}" type="pres">
      <dgm:prSet presAssocID="{8AA8FEE1-39C8-4086-9369-B3B2C9AA1C01}" presName="diamond" presStyleLbl="bgShp" presStyleIdx="0" presStyleCnt="1" custScaleX="94819" custScaleY="95604"/>
      <dgm:spPr/>
    </dgm:pt>
    <dgm:pt modelId="{DA37628A-65BE-4444-A2E1-E0B452B3E7CA}" type="pres">
      <dgm:prSet presAssocID="{8AA8FEE1-39C8-4086-9369-B3B2C9AA1C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4E9B5-8AAE-4D95-85C6-DA682740824E}" type="pres">
      <dgm:prSet presAssocID="{8AA8FEE1-39C8-4086-9369-B3B2C9AA1C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53B19-4C4B-4822-8604-F66DF18CFDE3}" type="pres">
      <dgm:prSet presAssocID="{8AA8FEE1-39C8-4086-9369-B3B2C9AA1C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AC78F-6C6F-4592-BA35-FC33F1FB4B1A}" type="pres">
      <dgm:prSet presAssocID="{8AA8FEE1-39C8-4086-9369-B3B2C9AA1C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D9B9DD-A280-473A-B80C-7D391789B638}" type="presOf" srcId="{8AA8FEE1-39C8-4086-9369-B3B2C9AA1C01}" destId="{861F640B-70EF-4BB2-A619-E659311F0FBE}" srcOrd="0" destOrd="0" presId="urn:microsoft.com/office/officeart/2005/8/layout/matrix3"/>
    <dgm:cxn modelId="{0F81F057-A44B-4ADD-95BB-8E783615959C}" type="presOf" srcId="{E41AE09F-D5FD-4B0E-B50A-BA6AE9ECFA18}" destId="{DA37628A-65BE-4444-A2E1-E0B452B3E7CA}" srcOrd="0" destOrd="0" presId="urn:microsoft.com/office/officeart/2005/8/layout/matrix3"/>
    <dgm:cxn modelId="{D41DF2E0-269F-4BD9-92A0-F99D959A9D89}" srcId="{8AA8FEE1-39C8-4086-9369-B3B2C9AA1C01}" destId="{4639A011-1BAD-488D-BE4E-66251CDDEBFE}" srcOrd="3" destOrd="0" parTransId="{04792FE9-06C2-453C-B1CD-5A77BF40CED1}" sibTransId="{E6996EBB-C0F0-483B-9DA6-B962D72197C0}"/>
    <dgm:cxn modelId="{1F403126-90F9-42C9-B3DD-C143C865786A}" srcId="{8AA8FEE1-39C8-4086-9369-B3B2C9AA1C01}" destId="{E7F04899-C092-4BB8-919A-C93956D9006E}" srcOrd="1" destOrd="0" parTransId="{FE108753-943F-41FD-B451-32B91A231AF4}" sibTransId="{F8D452CA-C346-40AA-90DA-61E332A5A259}"/>
    <dgm:cxn modelId="{8FD79A3C-CB15-4076-87F3-393C8987C002}" type="presOf" srcId="{95977569-CFD4-4FA4-B019-E350EF335AD6}" destId="{11A53B19-4C4B-4822-8604-F66DF18CFDE3}" srcOrd="0" destOrd="0" presId="urn:microsoft.com/office/officeart/2005/8/layout/matrix3"/>
    <dgm:cxn modelId="{FDAA0CE2-9260-49E9-AF6C-10E7EA4C3DA6}" type="presOf" srcId="{E7F04899-C092-4BB8-919A-C93956D9006E}" destId="{9934E9B5-8AAE-4D95-85C6-DA682740824E}" srcOrd="0" destOrd="0" presId="urn:microsoft.com/office/officeart/2005/8/layout/matrix3"/>
    <dgm:cxn modelId="{93E8B5A3-1F75-47E6-B0E5-8B2B6AB63A90}" srcId="{8AA8FEE1-39C8-4086-9369-B3B2C9AA1C01}" destId="{E41AE09F-D5FD-4B0E-B50A-BA6AE9ECFA18}" srcOrd="0" destOrd="0" parTransId="{519EA08B-4F7A-4F36-A122-6238F26FD5BA}" sibTransId="{E9ABAB18-F7C7-427C-A965-103CA5B0CE0F}"/>
    <dgm:cxn modelId="{1ED3CDA4-8F8B-4EA6-8901-3A8C501F3ECD}" srcId="{8AA8FEE1-39C8-4086-9369-B3B2C9AA1C01}" destId="{95977569-CFD4-4FA4-B019-E350EF335AD6}" srcOrd="2" destOrd="0" parTransId="{CCD5F11F-879A-4D24-AB66-34D6F90CD1A0}" sibTransId="{93F30BA0-8D40-4484-B6DE-76DD6CA26B65}"/>
    <dgm:cxn modelId="{78C0E3A8-2C2A-4D1D-8F08-23C2F3C77341}" type="presOf" srcId="{4639A011-1BAD-488D-BE4E-66251CDDEBFE}" destId="{CC6AC78F-6C6F-4592-BA35-FC33F1FB4B1A}" srcOrd="0" destOrd="0" presId="urn:microsoft.com/office/officeart/2005/8/layout/matrix3"/>
    <dgm:cxn modelId="{60533231-C373-49C4-878E-AE78E7F89472}" type="presParOf" srcId="{861F640B-70EF-4BB2-A619-E659311F0FBE}" destId="{84FC84A1-848D-41A3-A0C9-5532A6741C27}" srcOrd="0" destOrd="0" presId="urn:microsoft.com/office/officeart/2005/8/layout/matrix3"/>
    <dgm:cxn modelId="{B6858B4D-7D4F-4891-B90F-96C68A059AB1}" type="presParOf" srcId="{861F640B-70EF-4BB2-A619-E659311F0FBE}" destId="{DA37628A-65BE-4444-A2E1-E0B452B3E7CA}" srcOrd="1" destOrd="0" presId="urn:microsoft.com/office/officeart/2005/8/layout/matrix3"/>
    <dgm:cxn modelId="{00C53EA2-CAB2-425F-93C6-50FE4A559137}" type="presParOf" srcId="{861F640B-70EF-4BB2-A619-E659311F0FBE}" destId="{9934E9B5-8AAE-4D95-85C6-DA682740824E}" srcOrd="2" destOrd="0" presId="urn:microsoft.com/office/officeart/2005/8/layout/matrix3"/>
    <dgm:cxn modelId="{493A755B-5F4F-4AD9-B723-60538C667066}" type="presParOf" srcId="{861F640B-70EF-4BB2-A619-E659311F0FBE}" destId="{11A53B19-4C4B-4822-8604-F66DF18CFDE3}" srcOrd="3" destOrd="0" presId="urn:microsoft.com/office/officeart/2005/8/layout/matrix3"/>
    <dgm:cxn modelId="{724546B2-E64F-4ADB-B66C-20F58EB41228}" type="presParOf" srcId="{861F640B-70EF-4BB2-A619-E659311F0FBE}" destId="{CC6AC78F-6C6F-4592-BA35-FC33F1FB4B1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6EB804-C80C-49C9-AADA-A10DAC5FC7F5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CB6270-5FAF-4C69-A28B-190A0FE0B0C2}">
      <dgm:prSet phldrT="[Text]"/>
      <dgm:spPr/>
      <dgm:t>
        <a:bodyPr/>
        <a:lstStyle/>
        <a:p>
          <a:r>
            <a:rPr lang="en-US" dirty="0" smtClean="0"/>
            <a:t>The Conditions</a:t>
          </a:r>
          <a:endParaRPr lang="en-US" dirty="0"/>
        </a:p>
      </dgm:t>
    </dgm:pt>
    <dgm:pt modelId="{A1F6F8A3-65EB-47F7-8D09-EDF873FE1544}" type="parTrans" cxnId="{4ED93F20-418B-443D-810D-459324CA0CCE}">
      <dgm:prSet/>
      <dgm:spPr/>
      <dgm:t>
        <a:bodyPr/>
        <a:lstStyle/>
        <a:p>
          <a:endParaRPr lang="en-US"/>
        </a:p>
      </dgm:t>
    </dgm:pt>
    <dgm:pt modelId="{80FF4EF5-EE54-4DA4-A1F9-0939DED78488}" type="sibTrans" cxnId="{4ED93F20-418B-443D-810D-459324CA0CCE}">
      <dgm:prSet/>
      <dgm:spPr/>
      <dgm:t>
        <a:bodyPr/>
        <a:lstStyle/>
        <a:p>
          <a:endParaRPr lang="en-US"/>
        </a:p>
      </dgm:t>
    </dgm:pt>
    <dgm:pt modelId="{F4F6A6AE-49F5-4FDB-8311-887C43BF22D6}">
      <dgm:prSet phldrT="[Text]"/>
      <dgm:spPr/>
      <dgm:t>
        <a:bodyPr/>
        <a:lstStyle/>
        <a:p>
          <a:r>
            <a:rPr lang="en-US" dirty="0" smtClean="0"/>
            <a:t>The Behavior</a:t>
          </a:r>
          <a:endParaRPr lang="en-US" dirty="0"/>
        </a:p>
      </dgm:t>
    </dgm:pt>
    <dgm:pt modelId="{9CD5A11C-6334-4B25-AB58-186CA3FB6356}" type="parTrans" cxnId="{61CB9ADA-8768-4F00-AC04-A85ACC4EEC0F}">
      <dgm:prSet/>
      <dgm:spPr/>
      <dgm:t>
        <a:bodyPr/>
        <a:lstStyle/>
        <a:p>
          <a:endParaRPr lang="en-US"/>
        </a:p>
      </dgm:t>
    </dgm:pt>
    <dgm:pt modelId="{4703F251-57F0-450A-96B7-40FA374C890B}" type="sibTrans" cxnId="{61CB9ADA-8768-4F00-AC04-A85ACC4EEC0F}">
      <dgm:prSet/>
      <dgm:spPr/>
      <dgm:t>
        <a:bodyPr/>
        <a:lstStyle/>
        <a:p>
          <a:endParaRPr lang="en-US"/>
        </a:p>
      </dgm:t>
    </dgm:pt>
    <dgm:pt modelId="{701C92E8-4798-4E6F-9A0F-E85FAEBE3E7C}">
      <dgm:prSet phldrT="[Text]"/>
      <dgm:spPr/>
      <dgm:t>
        <a:bodyPr/>
        <a:lstStyle/>
        <a:p>
          <a:r>
            <a:rPr lang="en-US" dirty="0" smtClean="0"/>
            <a:t>The Consequence</a:t>
          </a:r>
          <a:endParaRPr lang="en-US" dirty="0"/>
        </a:p>
      </dgm:t>
    </dgm:pt>
    <dgm:pt modelId="{8F00A5C9-BF0D-4D7D-948A-CDE06409C3D2}" type="parTrans" cxnId="{303A8E6E-F9B4-47F6-B13B-624ED5B31D5C}">
      <dgm:prSet/>
      <dgm:spPr/>
      <dgm:t>
        <a:bodyPr/>
        <a:lstStyle/>
        <a:p>
          <a:endParaRPr lang="en-US"/>
        </a:p>
      </dgm:t>
    </dgm:pt>
    <dgm:pt modelId="{A04136D6-B5F9-44A8-A6E4-A9186DA66782}" type="sibTrans" cxnId="{303A8E6E-F9B4-47F6-B13B-624ED5B31D5C}">
      <dgm:prSet/>
      <dgm:spPr/>
      <dgm:t>
        <a:bodyPr/>
        <a:lstStyle/>
        <a:p>
          <a:endParaRPr lang="en-US"/>
        </a:p>
      </dgm:t>
    </dgm:pt>
    <dgm:pt modelId="{14146C01-710F-40D9-9F30-779FBB38B1C1}" type="pres">
      <dgm:prSet presAssocID="{276EB804-C80C-49C9-AADA-A10DAC5FC7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DE9FCD-7380-410A-AF5B-E0FFCD388004}" type="pres">
      <dgm:prSet presAssocID="{37CB6270-5FAF-4C69-A28B-190A0FE0B0C2}" presName="dummy" presStyleCnt="0"/>
      <dgm:spPr/>
    </dgm:pt>
    <dgm:pt modelId="{4EDBAD80-A2E2-47D6-A1B6-AD5789829590}" type="pres">
      <dgm:prSet presAssocID="{37CB6270-5FAF-4C69-A28B-190A0FE0B0C2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80F2C-7279-492B-86CE-611D99B686A7}" type="pres">
      <dgm:prSet presAssocID="{80FF4EF5-EE54-4DA4-A1F9-0939DED78488}" presName="sibTrans" presStyleLbl="node1" presStyleIdx="0" presStyleCnt="3"/>
      <dgm:spPr/>
      <dgm:t>
        <a:bodyPr/>
        <a:lstStyle/>
        <a:p>
          <a:endParaRPr lang="en-US"/>
        </a:p>
      </dgm:t>
    </dgm:pt>
    <dgm:pt modelId="{43913BE3-C966-4513-9664-F7C79948AB90}" type="pres">
      <dgm:prSet presAssocID="{F4F6A6AE-49F5-4FDB-8311-887C43BF22D6}" presName="dummy" presStyleCnt="0"/>
      <dgm:spPr/>
    </dgm:pt>
    <dgm:pt modelId="{AE1ABB7F-E57A-4B38-8643-6D61E34D69D8}" type="pres">
      <dgm:prSet presAssocID="{F4F6A6AE-49F5-4FDB-8311-887C43BF22D6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E3C19-0D86-4E25-B2D8-9B140D3AEF5D}" type="pres">
      <dgm:prSet presAssocID="{4703F251-57F0-450A-96B7-40FA374C890B}" presName="sibTrans" presStyleLbl="node1" presStyleIdx="1" presStyleCnt="3"/>
      <dgm:spPr/>
      <dgm:t>
        <a:bodyPr/>
        <a:lstStyle/>
        <a:p>
          <a:endParaRPr lang="en-US"/>
        </a:p>
      </dgm:t>
    </dgm:pt>
    <dgm:pt modelId="{277734FC-4AEE-4048-962B-9A4ABFA3ED23}" type="pres">
      <dgm:prSet presAssocID="{701C92E8-4798-4E6F-9A0F-E85FAEBE3E7C}" presName="dummy" presStyleCnt="0"/>
      <dgm:spPr/>
    </dgm:pt>
    <dgm:pt modelId="{BC4137BF-AED9-4056-85D0-389B27AB1DE2}" type="pres">
      <dgm:prSet presAssocID="{701C92E8-4798-4E6F-9A0F-E85FAEBE3E7C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21E47-5592-4429-A8C0-CB247C2EF3A0}" type="pres">
      <dgm:prSet presAssocID="{A04136D6-B5F9-44A8-A6E4-A9186DA66782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465DAB91-ED4C-4912-8FCD-3922DB20F57A}" type="presOf" srcId="{F4F6A6AE-49F5-4FDB-8311-887C43BF22D6}" destId="{AE1ABB7F-E57A-4B38-8643-6D61E34D69D8}" srcOrd="0" destOrd="0" presId="urn:microsoft.com/office/officeart/2005/8/layout/cycle1"/>
    <dgm:cxn modelId="{D51A695F-86F2-4D11-9779-A84771C09EDF}" type="presOf" srcId="{80FF4EF5-EE54-4DA4-A1F9-0939DED78488}" destId="{1B680F2C-7279-492B-86CE-611D99B686A7}" srcOrd="0" destOrd="0" presId="urn:microsoft.com/office/officeart/2005/8/layout/cycle1"/>
    <dgm:cxn modelId="{86B8FA24-129E-4AE6-9028-CBF4DDB0EB69}" type="presOf" srcId="{276EB804-C80C-49C9-AADA-A10DAC5FC7F5}" destId="{14146C01-710F-40D9-9F30-779FBB38B1C1}" srcOrd="0" destOrd="0" presId="urn:microsoft.com/office/officeart/2005/8/layout/cycle1"/>
    <dgm:cxn modelId="{303A8E6E-F9B4-47F6-B13B-624ED5B31D5C}" srcId="{276EB804-C80C-49C9-AADA-A10DAC5FC7F5}" destId="{701C92E8-4798-4E6F-9A0F-E85FAEBE3E7C}" srcOrd="2" destOrd="0" parTransId="{8F00A5C9-BF0D-4D7D-948A-CDE06409C3D2}" sibTransId="{A04136D6-B5F9-44A8-A6E4-A9186DA66782}"/>
    <dgm:cxn modelId="{4ED93F20-418B-443D-810D-459324CA0CCE}" srcId="{276EB804-C80C-49C9-AADA-A10DAC5FC7F5}" destId="{37CB6270-5FAF-4C69-A28B-190A0FE0B0C2}" srcOrd="0" destOrd="0" parTransId="{A1F6F8A3-65EB-47F7-8D09-EDF873FE1544}" sibTransId="{80FF4EF5-EE54-4DA4-A1F9-0939DED78488}"/>
    <dgm:cxn modelId="{B6A6998D-6005-463F-BE09-547B3C626C98}" type="presOf" srcId="{4703F251-57F0-450A-96B7-40FA374C890B}" destId="{3EAE3C19-0D86-4E25-B2D8-9B140D3AEF5D}" srcOrd="0" destOrd="0" presId="urn:microsoft.com/office/officeart/2005/8/layout/cycle1"/>
    <dgm:cxn modelId="{61CB9ADA-8768-4F00-AC04-A85ACC4EEC0F}" srcId="{276EB804-C80C-49C9-AADA-A10DAC5FC7F5}" destId="{F4F6A6AE-49F5-4FDB-8311-887C43BF22D6}" srcOrd="1" destOrd="0" parTransId="{9CD5A11C-6334-4B25-AB58-186CA3FB6356}" sibTransId="{4703F251-57F0-450A-96B7-40FA374C890B}"/>
    <dgm:cxn modelId="{3231AB6F-3E42-47DD-ACD6-B09DFC5441E7}" type="presOf" srcId="{A04136D6-B5F9-44A8-A6E4-A9186DA66782}" destId="{A1F21E47-5592-4429-A8C0-CB247C2EF3A0}" srcOrd="0" destOrd="0" presId="urn:microsoft.com/office/officeart/2005/8/layout/cycle1"/>
    <dgm:cxn modelId="{9D97241F-C88B-4F1E-A9D9-3AFCF3BA2A92}" type="presOf" srcId="{37CB6270-5FAF-4C69-A28B-190A0FE0B0C2}" destId="{4EDBAD80-A2E2-47D6-A1B6-AD5789829590}" srcOrd="0" destOrd="0" presId="urn:microsoft.com/office/officeart/2005/8/layout/cycle1"/>
    <dgm:cxn modelId="{F5F62A6E-9E08-4495-8DC2-E171E68ABCF8}" type="presOf" srcId="{701C92E8-4798-4E6F-9A0F-E85FAEBE3E7C}" destId="{BC4137BF-AED9-4056-85D0-389B27AB1DE2}" srcOrd="0" destOrd="0" presId="urn:microsoft.com/office/officeart/2005/8/layout/cycle1"/>
    <dgm:cxn modelId="{B7FAA417-0CC2-4522-8CD8-278C22EDC966}" type="presParOf" srcId="{14146C01-710F-40D9-9F30-779FBB38B1C1}" destId="{9BDE9FCD-7380-410A-AF5B-E0FFCD388004}" srcOrd="0" destOrd="0" presId="urn:microsoft.com/office/officeart/2005/8/layout/cycle1"/>
    <dgm:cxn modelId="{0DF1CD8F-61C2-4C2E-A739-73D5C6D75112}" type="presParOf" srcId="{14146C01-710F-40D9-9F30-779FBB38B1C1}" destId="{4EDBAD80-A2E2-47D6-A1B6-AD5789829590}" srcOrd="1" destOrd="0" presId="urn:microsoft.com/office/officeart/2005/8/layout/cycle1"/>
    <dgm:cxn modelId="{0555A727-4F7D-4F39-9A52-4FC3BC2459D4}" type="presParOf" srcId="{14146C01-710F-40D9-9F30-779FBB38B1C1}" destId="{1B680F2C-7279-492B-86CE-611D99B686A7}" srcOrd="2" destOrd="0" presId="urn:microsoft.com/office/officeart/2005/8/layout/cycle1"/>
    <dgm:cxn modelId="{D19DB2C4-4795-4386-B9EE-70C3D7864243}" type="presParOf" srcId="{14146C01-710F-40D9-9F30-779FBB38B1C1}" destId="{43913BE3-C966-4513-9664-F7C79948AB90}" srcOrd="3" destOrd="0" presId="urn:microsoft.com/office/officeart/2005/8/layout/cycle1"/>
    <dgm:cxn modelId="{3C784D76-E22A-4B0F-8CC4-44550D613106}" type="presParOf" srcId="{14146C01-710F-40D9-9F30-779FBB38B1C1}" destId="{AE1ABB7F-E57A-4B38-8643-6D61E34D69D8}" srcOrd="4" destOrd="0" presId="urn:microsoft.com/office/officeart/2005/8/layout/cycle1"/>
    <dgm:cxn modelId="{0DA09B3C-F79A-4EE8-9AFE-70652DD0A9D2}" type="presParOf" srcId="{14146C01-710F-40D9-9F30-779FBB38B1C1}" destId="{3EAE3C19-0D86-4E25-B2D8-9B140D3AEF5D}" srcOrd="5" destOrd="0" presId="urn:microsoft.com/office/officeart/2005/8/layout/cycle1"/>
    <dgm:cxn modelId="{A67A93A7-C940-49D4-B0D8-86C6AB685B58}" type="presParOf" srcId="{14146C01-710F-40D9-9F30-779FBB38B1C1}" destId="{277734FC-4AEE-4048-962B-9A4ABFA3ED23}" srcOrd="6" destOrd="0" presId="urn:microsoft.com/office/officeart/2005/8/layout/cycle1"/>
    <dgm:cxn modelId="{B604268D-D9D9-40ED-9B67-C88F7DF3B10D}" type="presParOf" srcId="{14146C01-710F-40D9-9F30-779FBB38B1C1}" destId="{BC4137BF-AED9-4056-85D0-389B27AB1DE2}" srcOrd="7" destOrd="0" presId="urn:microsoft.com/office/officeart/2005/8/layout/cycle1"/>
    <dgm:cxn modelId="{E6E49FE5-C389-4788-8EEE-AD0829686210}" type="presParOf" srcId="{14146C01-710F-40D9-9F30-779FBB38B1C1}" destId="{A1F21E47-5592-4429-A8C0-CB247C2EF3A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C84A1-848D-41A3-A0C9-5532A6741C27}">
      <dsp:nvSpPr>
        <dsp:cNvPr id="0" name=""/>
        <dsp:cNvSpPr/>
      </dsp:nvSpPr>
      <dsp:spPr>
        <a:xfrm>
          <a:off x="1088615" y="77777"/>
          <a:ext cx="3355206" cy="338298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7628A-65BE-4444-A2E1-E0B452B3E7CA}">
      <dsp:nvSpPr>
        <dsp:cNvPr id="0" name=""/>
        <dsp:cNvSpPr/>
      </dsp:nvSpPr>
      <dsp:spPr>
        <a:xfrm>
          <a:off x="1333111" y="336161"/>
          <a:ext cx="1380029" cy="1380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Explore individual preferences for sound and movement</a:t>
          </a:r>
        </a:p>
      </dsp:txBody>
      <dsp:txXfrm>
        <a:off x="1400478" y="403528"/>
        <a:ext cx="1245295" cy="1245295"/>
      </dsp:txXfrm>
    </dsp:sp>
    <dsp:sp modelId="{9934E9B5-8AAE-4D95-85C6-DA682740824E}">
      <dsp:nvSpPr>
        <dsp:cNvPr id="0" name=""/>
        <dsp:cNvSpPr/>
      </dsp:nvSpPr>
      <dsp:spPr>
        <a:xfrm>
          <a:off x="2819297" y="336161"/>
          <a:ext cx="1380029" cy="13800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Understand the benefits of creating voice and movement scales</a:t>
          </a:r>
        </a:p>
      </dsp:txBody>
      <dsp:txXfrm>
        <a:off x="2886664" y="403528"/>
        <a:ext cx="1245295" cy="1245295"/>
      </dsp:txXfrm>
    </dsp:sp>
    <dsp:sp modelId="{11A53B19-4C4B-4822-8604-F66DF18CFDE3}">
      <dsp:nvSpPr>
        <dsp:cNvPr id="0" name=""/>
        <dsp:cNvSpPr/>
      </dsp:nvSpPr>
      <dsp:spPr>
        <a:xfrm>
          <a:off x="1333111" y="1822347"/>
          <a:ext cx="1380029" cy="13800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Determine individual needs for all class activities</a:t>
          </a:r>
        </a:p>
      </dsp:txBody>
      <dsp:txXfrm>
        <a:off x="1400478" y="1889714"/>
        <a:ext cx="1245295" cy="1245295"/>
      </dsp:txXfrm>
    </dsp:sp>
    <dsp:sp modelId="{CC6AC78F-6C6F-4592-BA35-FC33F1FB4B1A}">
      <dsp:nvSpPr>
        <dsp:cNvPr id="0" name=""/>
        <dsp:cNvSpPr/>
      </dsp:nvSpPr>
      <dsp:spPr>
        <a:xfrm>
          <a:off x="2819297" y="1822347"/>
          <a:ext cx="1380029" cy="13800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Create a plan for teaching students</a:t>
          </a:r>
        </a:p>
      </dsp:txBody>
      <dsp:txXfrm>
        <a:off x="2886664" y="1889714"/>
        <a:ext cx="1245295" cy="1245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BAD80-A2E2-47D6-A1B6-AD5789829590}">
      <dsp:nvSpPr>
        <dsp:cNvPr id="0" name=""/>
        <dsp:cNvSpPr/>
      </dsp:nvSpPr>
      <dsp:spPr>
        <a:xfrm>
          <a:off x="3569623" y="299582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Conditions</a:t>
          </a:r>
          <a:endParaRPr lang="en-US" sz="2100" kern="1200" dirty="0"/>
        </a:p>
      </dsp:txBody>
      <dsp:txXfrm>
        <a:off x="3569623" y="299582"/>
        <a:ext cx="1532929" cy="1532929"/>
      </dsp:txXfrm>
    </dsp:sp>
    <dsp:sp modelId="{1B680F2C-7279-492B-86CE-611D99B686A7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2962443"/>
            <a:gd name="adj4" fmla="val 52669"/>
            <a:gd name="adj5" fmla="val 962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ABB7F-E57A-4B38-8643-6D61E34D69D8}">
      <dsp:nvSpPr>
        <dsp:cNvPr id="0" name=""/>
        <dsp:cNvSpPr/>
      </dsp:nvSpPr>
      <dsp:spPr>
        <a:xfrm>
          <a:off x="2281535" y="2530616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Behavior</a:t>
          </a:r>
          <a:endParaRPr lang="en-US" sz="2100" kern="1200" dirty="0"/>
        </a:p>
      </dsp:txBody>
      <dsp:txXfrm>
        <a:off x="2281535" y="2530616"/>
        <a:ext cx="1532929" cy="1532929"/>
      </dsp:txXfrm>
    </dsp:sp>
    <dsp:sp modelId="{3EAE3C19-0D86-4E25-B2D8-9B140D3AEF5D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10170905"/>
            <a:gd name="adj4" fmla="val 7261132"/>
            <a:gd name="adj5" fmla="val 96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137BF-AED9-4056-85D0-389B27AB1DE2}">
      <dsp:nvSpPr>
        <dsp:cNvPr id="0" name=""/>
        <dsp:cNvSpPr/>
      </dsp:nvSpPr>
      <dsp:spPr>
        <a:xfrm>
          <a:off x="993446" y="299582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Consequence</a:t>
          </a:r>
          <a:endParaRPr lang="en-US" sz="2100" kern="1200" dirty="0"/>
        </a:p>
      </dsp:txBody>
      <dsp:txXfrm>
        <a:off x="993446" y="299582"/>
        <a:ext cx="1532929" cy="1532929"/>
      </dsp:txXfrm>
    </dsp:sp>
    <dsp:sp modelId="{A1F21E47-5592-4429-A8C0-CB247C2EF3A0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16855401"/>
            <a:gd name="adj4" fmla="val 14968173"/>
            <a:gd name="adj5" fmla="val 962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AE13A-1730-40E7-B5D5-043C4928E491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1DFB7-444A-47AF-ABE4-6574F786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0C9A-DF5A-4015-8BA0-91914D7935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7466-11E7-4CAE-A3DA-5C9779BAC2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6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7466-11E7-4CAE-A3DA-5C9779BAC2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6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7466-11E7-4CAE-A3DA-5C9779BAC2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4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141BF-812E-4504-A464-1E5A8A13BD5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3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141BF-812E-4504-A464-1E5A8A13BD5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3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B05-8FAF-4421-B4D8-36CF5D711AF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C29C-73C3-411E-9598-279A7A0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1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B05-8FAF-4421-B4D8-36CF5D711AF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C29C-73C3-411E-9598-279A7A0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6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B05-8FAF-4421-B4D8-36CF5D711AF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C29C-73C3-411E-9598-279A7A0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1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B05-8FAF-4421-B4D8-36CF5D711AF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C29C-73C3-411E-9598-279A7A0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5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B05-8FAF-4421-B4D8-36CF5D711AF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C29C-73C3-411E-9598-279A7A0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5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B05-8FAF-4421-B4D8-36CF5D711AF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C29C-73C3-411E-9598-279A7A0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9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B05-8FAF-4421-B4D8-36CF5D711AF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C29C-73C3-411E-9598-279A7A0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9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B05-8FAF-4421-B4D8-36CF5D711AF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C29C-73C3-411E-9598-279A7A0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6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B05-8FAF-4421-B4D8-36CF5D711AF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C29C-73C3-411E-9598-279A7A0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2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B05-8FAF-4421-B4D8-36CF5D711AF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C29C-73C3-411E-9598-279A7A0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5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B05-8FAF-4421-B4D8-36CF5D711AF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C29C-73C3-411E-9598-279A7A0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DB05-8FAF-4421-B4D8-36CF5D711AF9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4C29C-73C3-411E-9598-279A7A0B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3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rita_pierson_every_kid_needs_a_champion" TargetMode="External"/><Relationship Id="rId2" Type="http://schemas.openxmlformats.org/officeDocument/2006/relationships/hyperlink" Target="mailto:Mary.Perfitt.Nelson@oakland.k12.mi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oop.it/t/engagement-based-teaching-and-learning" TargetMode="External"/><Relationship Id="rId5" Type="http://schemas.openxmlformats.org/officeDocument/2006/relationships/hyperlink" Target="https://www.dropbox.com/s/57vpr1140i8lt19/Sprick%204-26-12.pdf?dl=0" TargetMode="External"/><Relationship Id="rId4" Type="http://schemas.openxmlformats.org/officeDocument/2006/relationships/hyperlink" Target="http://www.safeandcivilschool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ed.com/talks/rita_pierson_every_kid_needs_a_champ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56922"/>
            <a:ext cx="1506855" cy="694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32619" r="17576" b="21838"/>
          <a:stretch/>
        </p:blipFill>
        <p:spPr>
          <a:xfrm>
            <a:off x="152400" y="152400"/>
            <a:ext cx="6373091" cy="23414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5999" y="3105835"/>
            <a:ext cx="56302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Classroom </a:t>
            </a:r>
            <a:r>
              <a:rPr lang="en-US" sz="4000" b="1" dirty="0" smtClean="0"/>
              <a:t>Disruptions:  </a:t>
            </a:r>
          </a:p>
          <a:p>
            <a:pPr algn="ctr"/>
            <a:r>
              <a:rPr lang="en-US" sz="4000" dirty="0" smtClean="0"/>
              <a:t>Preventing  and Responding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5053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Mild Corrective Consequences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828800"/>
            <a:ext cx="7239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Time Owed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TimeOut</a:t>
            </a:r>
            <a:r>
              <a:rPr lang="en-US" sz="2400" dirty="0" smtClean="0"/>
              <a:t> (In-Class)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Timeout (In Another Class)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Restitution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Positive Practice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Response Cost- Loss of Points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Response Cost Lottery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Detention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Behavior Improvement Form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Demerits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Mild Corrective Consequences</a:t>
            </a:r>
            <a:br>
              <a:rPr lang="en-US" dirty="0" smtClean="0"/>
            </a:br>
            <a:r>
              <a:rPr lang="en-US" sz="1800" dirty="0" smtClean="0"/>
              <a:t>Disc 2, Ch. 3, Task 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3" t="19141" r="27526" b="21875"/>
          <a:stretch/>
        </p:blipFill>
        <p:spPr bwMode="auto">
          <a:xfrm>
            <a:off x="1905000" y="2057400"/>
            <a:ext cx="5857875" cy="431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60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46420"/>
            <a:ext cx="8229600" cy="1143000"/>
          </a:xfrm>
        </p:spPr>
        <p:txBody>
          <a:bodyPr/>
          <a:lstStyle/>
          <a:p>
            <a:r>
              <a:rPr lang="en-US" dirty="0" smtClean="0"/>
              <a:t>Take a Moment to Reflect</a:t>
            </a:r>
            <a:endParaRPr lang="en-US" dirty="0"/>
          </a:p>
        </p:txBody>
      </p:sp>
      <p:pic>
        <p:nvPicPr>
          <p:cNvPr id="1026" name="Picture 2" descr="http://serc.carleton.edu/images/sp/carl_ltc/wacn/wri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632869" cy="31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600" y="685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“Corrective” Consequences while kids are still learning expectations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70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Also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8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Managing Power Struggles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5135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 must be able to be firm but </a:t>
            </a:r>
            <a:r>
              <a:rPr lang="en-US" sz="3000" dirty="0" smtClean="0">
                <a:solidFill>
                  <a:srgbClr val="C00000"/>
                </a:solidFill>
                <a:latin typeface="+mj-lt"/>
              </a:rPr>
              <a:t>free from anger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; don’t personalize attacks.   </a:t>
            </a:r>
            <a:r>
              <a:rPr lang="en-US" sz="3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Stay neutral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!</a:t>
            </a:r>
          </a:p>
          <a:p>
            <a:pPr marL="0" indent="0">
              <a:buNone/>
            </a:pP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3000" u="sng" dirty="0" smtClean="0"/>
              <a:t>Possible Strategies:</a:t>
            </a:r>
          </a:p>
          <a:p>
            <a:r>
              <a:rPr lang="en-US" sz="3000" dirty="0" smtClean="0"/>
              <a:t>Separate student from audience; this can remove fuel from the fire</a:t>
            </a:r>
          </a:p>
          <a:p>
            <a:endParaRPr lang="en-US" sz="900" dirty="0" smtClean="0"/>
          </a:p>
          <a:p>
            <a:r>
              <a:rPr lang="en-US" sz="3000" dirty="0" smtClean="0"/>
              <a:t>Table the matter until later</a:t>
            </a:r>
          </a:p>
          <a:p>
            <a:endParaRPr lang="en-US" sz="900" dirty="0" smtClean="0"/>
          </a:p>
          <a:p>
            <a:r>
              <a:rPr lang="en-US" sz="3000" dirty="0" smtClean="0"/>
              <a:t>State both viewpoints: “You think this…I think that…”</a:t>
            </a:r>
          </a:p>
          <a:p>
            <a:endParaRPr lang="en-US" sz="900" dirty="0" smtClean="0"/>
          </a:p>
          <a:p>
            <a:r>
              <a:rPr lang="en-US" sz="3000" dirty="0" smtClean="0"/>
              <a:t>Deliver a </a:t>
            </a:r>
            <a:r>
              <a:rPr lang="en-US" sz="3000" dirty="0"/>
              <a:t>C</a:t>
            </a:r>
            <a:r>
              <a:rPr lang="en-US" sz="3000" dirty="0" smtClean="0"/>
              <a:t>losing Statement: “We’ll talk about this later.  I need to finish this first”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5E7B-BADC-450C-8118-B4F33BC52E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Power Struggle Strategies, </a:t>
            </a:r>
            <a:r>
              <a:rPr lang="en-US" sz="3200" dirty="0" smtClean="0"/>
              <a:t>continued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Take a </a:t>
            </a:r>
            <a:r>
              <a:rPr lang="en-US" sz="3000" i="1" dirty="0" smtClean="0"/>
              <a:t>Personal Time Out </a:t>
            </a:r>
            <a:r>
              <a:rPr lang="en-US" sz="3000" dirty="0" smtClean="0"/>
              <a:t>(</a:t>
            </a:r>
            <a:r>
              <a:rPr lang="en-US" sz="3000" dirty="0" smtClean="0">
                <a:solidFill>
                  <a:srgbClr val="C00000"/>
                </a:solidFill>
              </a:rPr>
              <a:t>PTO</a:t>
            </a:r>
            <a:r>
              <a:rPr lang="en-US" sz="3000" dirty="0" smtClean="0"/>
              <a:t>): “I need to think about this because I don’t feel comfortable talking about it now…”</a:t>
            </a:r>
          </a:p>
          <a:p>
            <a:endParaRPr lang="en-US" sz="800" dirty="0" smtClean="0"/>
          </a:p>
          <a:p>
            <a:r>
              <a:rPr lang="en-US" sz="3000" dirty="0" smtClean="0">
                <a:solidFill>
                  <a:srgbClr val="C00000"/>
                </a:solidFill>
              </a:rPr>
              <a:t>Fogging</a:t>
            </a:r>
            <a:r>
              <a:rPr lang="en-US" sz="3000" dirty="0" smtClean="0"/>
              <a:t> Statements: Veer off onto a related but tangent topic or just say “I agree with you”</a:t>
            </a:r>
          </a:p>
          <a:p>
            <a:endParaRPr lang="en-US" sz="800" dirty="0" smtClean="0"/>
          </a:p>
          <a:p>
            <a:r>
              <a:rPr lang="en-US" sz="3000" dirty="0" smtClean="0"/>
              <a:t>Effective Statements that </a:t>
            </a:r>
            <a:r>
              <a:rPr lang="en-US" sz="3000" dirty="0" smtClean="0">
                <a:solidFill>
                  <a:srgbClr val="C00000"/>
                </a:solidFill>
              </a:rPr>
              <a:t>avoid escalation</a:t>
            </a:r>
            <a:r>
              <a:rPr lang="en-US" sz="3000" dirty="0" smtClean="0"/>
              <a:t>: </a:t>
            </a:r>
          </a:p>
          <a:p>
            <a:pPr lvl="1"/>
            <a:r>
              <a:rPr lang="en-US" sz="2600" dirty="0" smtClean="0"/>
              <a:t>“That’s an interesting opinion”</a:t>
            </a:r>
          </a:p>
          <a:p>
            <a:pPr lvl="1"/>
            <a:endParaRPr lang="en-US" sz="900" dirty="0" smtClean="0"/>
          </a:p>
          <a:p>
            <a:pPr lvl="1"/>
            <a:r>
              <a:rPr lang="en-US" sz="2600" dirty="0" smtClean="0"/>
              <a:t>“There’s probably a lot of truth in what you say.  Sometimes you may feel angry when you think I’ve been unfair”</a:t>
            </a:r>
          </a:p>
          <a:p>
            <a:pPr lvl="1"/>
            <a:endParaRPr lang="en-US" sz="900" dirty="0" smtClean="0"/>
          </a:p>
          <a:p>
            <a:pPr lvl="1"/>
            <a:r>
              <a:rPr lang="en-US" sz="2600" dirty="0" smtClean="0"/>
              <a:t>“You might be right”</a:t>
            </a:r>
            <a:br>
              <a:rPr lang="en-US" sz="2600" dirty="0" smtClean="0"/>
            </a:b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5E7B-BADC-450C-8118-B4F33BC52E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46420"/>
            <a:ext cx="8229600" cy="1143000"/>
          </a:xfrm>
        </p:spPr>
        <p:txBody>
          <a:bodyPr/>
          <a:lstStyle/>
          <a:p>
            <a:r>
              <a:rPr lang="en-US" dirty="0" smtClean="0"/>
              <a:t>Take a Moment to Reflect</a:t>
            </a:r>
            <a:endParaRPr lang="en-US" dirty="0"/>
          </a:p>
        </p:txBody>
      </p:sp>
      <p:pic>
        <p:nvPicPr>
          <p:cNvPr id="1026" name="Picture 2" descr="http://serc.carleton.edu/images/sp/carl_ltc/wacn/wri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632869" cy="31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06834" y="1055132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Early Stage Corrections:  What problem(s) Do you want to solve?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6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Mary.Perfitt.Nelson@oakland.k12.mi.us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Dr. Pierson’s video</a:t>
            </a:r>
            <a:r>
              <a:rPr lang="en-US" dirty="0"/>
              <a:t>: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www.ted.com/talks/rita_pierson_every_kid_needs_a_champion</a:t>
            </a:r>
            <a:endParaRPr lang="en-US" dirty="0" smtClean="0"/>
          </a:p>
          <a:p>
            <a:r>
              <a:rPr lang="en-US" dirty="0" smtClean="0"/>
              <a:t>Safe and Civil Schools (Randy </a:t>
            </a:r>
            <a:r>
              <a:rPr lang="en-US" dirty="0" err="1" smtClean="0"/>
              <a:t>Sprick</a:t>
            </a:r>
            <a:r>
              <a:rPr lang="en-US" dirty="0"/>
              <a:t>) </a:t>
            </a:r>
            <a:r>
              <a:rPr lang="en-US" dirty="0">
                <a:hlinkClick r:id="rId4"/>
              </a:rPr>
              <a:t>http://www.safeandcivilschools.com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Randy </a:t>
            </a:r>
            <a:r>
              <a:rPr lang="en-US" dirty="0" err="1" smtClean="0"/>
              <a:t>Sprick’s</a:t>
            </a:r>
            <a:r>
              <a:rPr lang="en-US" dirty="0"/>
              <a:t> Interventions: 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www.dropbox.com/s/57vpr1140i8lt19/Sprick%204-26-12.pdf?dl=0</a:t>
            </a:r>
            <a:endParaRPr lang="en-US" dirty="0" smtClean="0"/>
          </a:p>
          <a:p>
            <a:r>
              <a:rPr lang="en-US" dirty="0" smtClean="0"/>
              <a:t>Engaged Teaching </a:t>
            </a:r>
            <a:r>
              <a:rPr lang="en-US"/>
              <a:t>and Learning:  </a:t>
            </a:r>
            <a:r>
              <a:rPr lang="en-US">
                <a:hlinkClick r:id="rId6"/>
              </a:rPr>
              <a:t>http</a:t>
            </a:r>
            <a:r>
              <a:rPr lang="en-US">
                <a:hlinkClick r:id="rId6"/>
              </a:rPr>
              <a:t>://</a:t>
            </a:r>
            <a:r>
              <a:rPr lang="en-US" smtClean="0">
                <a:hlinkClick r:id="rId6"/>
              </a:rPr>
              <a:t>www.scoop.it/t/engagement-based-teaching-and-learning</a:t>
            </a:r>
            <a:endParaRPr lang="en-US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445532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Resources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356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057400"/>
            <a:ext cx="563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4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How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can I effectively prevent and respond to disruptions?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609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Essential Question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77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8" t="21094" r="21157" b="19140"/>
          <a:stretch/>
        </p:blipFill>
        <p:spPr bwMode="auto">
          <a:xfrm>
            <a:off x="762000" y="609600"/>
            <a:ext cx="780097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5626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http://www.ted.com/talks/rita_pierson_every_kid_needs_a_champion</a:t>
            </a:r>
          </a:p>
        </p:txBody>
      </p:sp>
    </p:spTree>
    <p:extLst>
      <p:ext uri="{BB962C8B-B14F-4D97-AF65-F5344CB8AC3E}">
        <p14:creationId xmlns:p14="http://schemas.microsoft.com/office/powerpoint/2010/main" val="382458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this session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1121326"/>
              </p:ext>
            </p:extLst>
          </p:nvPr>
        </p:nvGraphicFramePr>
        <p:xfrm>
          <a:off x="1981200" y="1676400"/>
          <a:ext cx="5532438" cy="353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94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greater context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3497424" cy="3154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3142266" cy="32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Staff will identify current state in the context of their classrooms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types of disruptions do you experience most frequently</a:t>
            </a:r>
            <a:r>
              <a:rPr lang="en-US" dirty="0" smtClean="0"/>
              <a:t>?  Choose 1-2</a:t>
            </a:r>
            <a:endParaRPr lang="en-US" dirty="0" smtClean="0"/>
          </a:p>
          <a:p>
            <a:pPr lvl="1"/>
            <a:r>
              <a:rPr lang="en-US" dirty="0" smtClean="0"/>
              <a:t>Use sticky notes to collect ideas</a:t>
            </a:r>
          </a:p>
          <a:p>
            <a:pPr lvl="1"/>
            <a:r>
              <a:rPr lang="en-US" dirty="0" smtClean="0"/>
              <a:t>Document on your planning form</a:t>
            </a:r>
            <a:endParaRPr lang="en-US" dirty="0"/>
          </a:p>
        </p:txBody>
      </p:sp>
      <p:pic>
        <p:nvPicPr>
          <p:cNvPr id="2050" name="Picture 2" descr="http://thumbs.dreamstime.com/z/colorful-sticky-notes-attached-blue-pin-vector-illustration-3424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6" y="4114800"/>
            <a:ext cx="2057400" cy="21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Preventing Disruptions: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After You Have Taught Your Expectations</a:t>
            </a:r>
            <a:endParaRPr lang="en-US" dirty="0"/>
          </a:p>
        </p:txBody>
      </p:sp>
      <p:pic>
        <p:nvPicPr>
          <p:cNvPr id="1026" name="Picture 2" descr="http://daveberta.ca/wp-content/uploads/2013/02/old-school-teacher-large_030511092537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433387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Stage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Precorrection</a:t>
            </a:r>
            <a:endParaRPr lang="en-US" dirty="0" smtClean="0"/>
          </a:p>
          <a:p>
            <a:r>
              <a:rPr lang="en-US" dirty="0" smtClean="0"/>
              <a:t>Proximity</a:t>
            </a:r>
          </a:p>
          <a:p>
            <a:r>
              <a:rPr lang="en-US" dirty="0" smtClean="0"/>
              <a:t>Gentle Verbal Reminder (not harsh)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Family Contact</a:t>
            </a:r>
          </a:p>
          <a:p>
            <a:r>
              <a:rPr lang="en-US" dirty="0" smtClean="0"/>
              <a:t>Humor</a:t>
            </a:r>
          </a:p>
          <a:p>
            <a:r>
              <a:rPr lang="en-US" dirty="0" smtClean="0"/>
              <a:t>Acknowledge kids who are doing the right thing</a:t>
            </a:r>
          </a:p>
          <a:p>
            <a:r>
              <a:rPr lang="en-US" dirty="0" err="1" smtClean="0"/>
              <a:t>Resititution</a:t>
            </a:r>
            <a:endParaRPr lang="en-US" dirty="0" smtClean="0"/>
          </a:p>
          <a:p>
            <a:r>
              <a:rPr lang="en-US" dirty="0" smtClean="0"/>
              <a:t>No Emotion!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t="20312" r="25988" b="19531"/>
          <a:stretch/>
        </p:blipFill>
        <p:spPr bwMode="auto">
          <a:xfrm>
            <a:off x="1828800" y="1600200"/>
            <a:ext cx="61722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0700" y="565666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Early Stage Corrections  (disc 2, </a:t>
            </a:r>
            <a:r>
              <a:rPr lang="en-US" b="1" dirty="0" err="1" smtClean="0"/>
              <a:t>Ch</a:t>
            </a:r>
            <a:r>
              <a:rPr lang="en-US" b="1" dirty="0" smtClean="0"/>
              <a:t> 3, Task 3)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1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421</Words>
  <Application>Microsoft Office PowerPoint</Application>
  <PresentationFormat>On-screen Show (4:3)</PresentationFormat>
  <Paragraphs>84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Purpose of this session</vt:lpstr>
      <vt:lpstr>The greater context</vt:lpstr>
      <vt:lpstr>Staff will identify current state in the context of their classrooms </vt:lpstr>
      <vt:lpstr>Preventing Disruptions:    After You Have Taught Your Expectations</vt:lpstr>
      <vt:lpstr>Early Stage Interventions</vt:lpstr>
      <vt:lpstr>PowerPoint Presentation</vt:lpstr>
      <vt:lpstr>Mild Corrective Consequences</vt:lpstr>
      <vt:lpstr>Mild Corrective Consequences Disc 2, Ch. 3, Task 4 </vt:lpstr>
      <vt:lpstr>Take a Moment to Reflect</vt:lpstr>
      <vt:lpstr>Also</vt:lpstr>
      <vt:lpstr>Managing Power Struggles</vt:lpstr>
      <vt:lpstr>Power Struggle Strategies, continued…</vt:lpstr>
      <vt:lpstr>Take a Moment to Reflect</vt:lpstr>
      <vt:lpstr>PowerPoint Presentation</vt:lpstr>
    </vt:vector>
  </TitlesOfParts>
  <Company>Oakland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PerfittNelson, Mary</dc:creator>
  <cp:lastModifiedBy>PerfittNelson, Mary</cp:lastModifiedBy>
  <cp:revision>11</cp:revision>
  <dcterms:created xsi:type="dcterms:W3CDTF">2014-08-20T16:47:22Z</dcterms:created>
  <dcterms:modified xsi:type="dcterms:W3CDTF">2014-08-26T01:25:00Z</dcterms:modified>
</cp:coreProperties>
</file>