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59" r:id="rId5"/>
    <p:sldId id="260" r:id="rId6"/>
    <p:sldId id="261" r:id="rId7"/>
    <p:sldId id="263" r:id="rId8"/>
    <p:sldId id="265" r:id="rId9"/>
    <p:sldId id="266" r:id="rId10"/>
    <p:sldId id="267" r:id="rId11"/>
    <p:sldId id="268" r:id="rId12"/>
    <p:sldId id="262" r:id="rId13"/>
    <p:sldId id="270" r:id="rId14"/>
    <p:sldId id="272" r:id="rId15"/>
    <p:sldId id="271" r:id="rId16"/>
    <p:sldId id="273" r:id="rId17"/>
    <p:sldId id="274" r:id="rId18"/>
    <p:sldId id="275" r:id="rId19"/>
    <p:sldId id="26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3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A0648C-BA13-4681-95B0-83FC94D79383}" type="datetimeFigureOut">
              <a:rPr lang="en-US" smtClean="0"/>
              <a:t>8/21/2014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631EC7-E3E3-413A-886F-08D5034C52C9}" type="slidenum">
              <a:rPr lang="en-US" smtClean="0"/>
              <a:t>‹#›</a:t>
            </a:fld>
            <a:endParaRPr lang="en-US"/>
          </a:p>
        </p:txBody>
      </p:sp>
    </p:spTree>
    <p:extLst>
      <p:ext uri="{BB962C8B-B14F-4D97-AF65-F5344CB8AC3E}">
        <p14:creationId xmlns:p14="http://schemas.microsoft.com/office/powerpoint/2010/main" val="832241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about how long it</a:t>
            </a:r>
            <a:r>
              <a:rPr lang="en-US" baseline="0" dirty="0" smtClean="0"/>
              <a:t> takes adults to “change their behavior”…New Years Resolutions; Dieting; Exercise; Save More $$...No quick cure for any of these things….not for kids either.</a:t>
            </a:r>
            <a:endParaRPr lang="en-US" dirty="0"/>
          </a:p>
        </p:txBody>
      </p:sp>
      <p:sp>
        <p:nvSpPr>
          <p:cNvPr id="4" name="Slide Number Placeholder 3"/>
          <p:cNvSpPr>
            <a:spLocks noGrp="1"/>
          </p:cNvSpPr>
          <p:nvPr>
            <p:ph type="sldNum" sz="quarter" idx="10"/>
          </p:nvPr>
        </p:nvSpPr>
        <p:spPr/>
        <p:txBody>
          <a:bodyPr/>
          <a:lstStyle/>
          <a:p>
            <a:fld id="{7B631EC7-E3E3-413A-886F-08D5034C52C9}" type="slidenum">
              <a:rPr lang="en-US" smtClean="0"/>
              <a:t>3</a:t>
            </a:fld>
            <a:endParaRPr lang="en-US"/>
          </a:p>
        </p:txBody>
      </p:sp>
    </p:spTree>
    <p:extLst>
      <p:ext uri="{BB962C8B-B14F-4D97-AF65-F5344CB8AC3E}">
        <p14:creationId xmlns:p14="http://schemas.microsoft.com/office/powerpoint/2010/main" val="4210532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Fight,</a:t>
            </a:r>
            <a:r>
              <a:rPr lang="en-US" baseline="0" dirty="0" smtClean="0"/>
              <a:t> flight or fool. Like alarms going off in our brain and it’s like it’s asking itself, “Am I safe?” </a:t>
            </a:r>
          </a:p>
          <a:p>
            <a:r>
              <a:rPr lang="en-US" baseline="0" dirty="0" smtClean="0"/>
              <a:t>Stress and stressful thoughts precede anger and upset. “what we consider stressful is ingrained or hard-wired in our brains and is different. Use getting mail as an example. </a:t>
            </a:r>
          </a:p>
          <a:p>
            <a:r>
              <a:rPr lang="en-US" baseline="0" dirty="0" smtClean="0"/>
              <a:t>When I had that extreme behavior with Alistair and Erica, I remember eventually feeling like that…Am I safe, are the kids safe, I was SO FUCKING ANGRY at those two because of their behavior and I wanted to fight. I had to remove myself; pivot. Hard to remember it’s not happening TO me; it’s happening IN FRONT of me. (feels like to me in some situations but really they love us; sometimes hurt the ones we love the most)-we can all be guilty of it</a:t>
            </a:r>
          </a:p>
          <a:p>
            <a:r>
              <a:rPr lang="en-US" baseline="0" dirty="0" smtClean="0"/>
              <a:t>Talk about chemicals that are released in brain when in brain stem or limbic system. Then show how it can become a pattern for the kids; don’t mean it to be but brain seeks that normal chemical release. Takes time to “rewire” the brain. </a:t>
            </a:r>
            <a:endParaRPr lang="en-US" dirty="0"/>
          </a:p>
        </p:txBody>
      </p:sp>
      <p:sp>
        <p:nvSpPr>
          <p:cNvPr id="4" name="Slide Number Placeholder 3"/>
          <p:cNvSpPr>
            <a:spLocks noGrp="1"/>
          </p:cNvSpPr>
          <p:nvPr>
            <p:ph type="sldNum" sz="quarter" idx="10"/>
          </p:nvPr>
        </p:nvSpPr>
        <p:spPr/>
        <p:txBody>
          <a:bodyPr/>
          <a:lstStyle/>
          <a:p>
            <a:fld id="{7B631EC7-E3E3-413A-886F-08D5034C52C9}" type="slidenum">
              <a:rPr lang="en-US" smtClean="0"/>
              <a:t>13</a:t>
            </a:fld>
            <a:endParaRPr lang="en-US"/>
          </a:p>
        </p:txBody>
      </p:sp>
    </p:spTree>
    <p:extLst>
      <p:ext uri="{BB962C8B-B14F-4D97-AF65-F5344CB8AC3E}">
        <p14:creationId xmlns:p14="http://schemas.microsoft.com/office/powerpoint/2010/main" val="2763086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Road Rage for balanced/unbalanced</a:t>
            </a:r>
            <a:r>
              <a:rPr lang="en-US" baseline="0" dirty="0" smtClean="0"/>
              <a:t> nervous system.</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Alarm system</a:t>
            </a:r>
            <a:r>
              <a:rPr lang="en-US" sz="1200" dirty="0" smtClean="0"/>
              <a:t>(from persistent stressors and threats)</a:t>
            </a:r>
            <a:r>
              <a:rPr lang="en-US" baseline="0" dirty="0" smtClean="0"/>
              <a:t>: Norepinephrine (neurotransmitter that is activated under threat-activates fight or flight) is released, all these reactions and things happen in our brain; just what you would want in an “alarm system” </a:t>
            </a:r>
            <a:endParaRPr lang="en-US" dirty="0"/>
          </a:p>
        </p:txBody>
      </p:sp>
      <p:sp>
        <p:nvSpPr>
          <p:cNvPr id="4" name="Slide Number Placeholder 3"/>
          <p:cNvSpPr>
            <a:spLocks noGrp="1"/>
          </p:cNvSpPr>
          <p:nvPr>
            <p:ph type="sldNum" sz="quarter" idx="10"/>
          </p:nvPr>
        </p:nvSpPr>
        <p:spPr/>
        <p:txBody>
          <a:bodyPr/>
          <a:lstStyle/>
          <a:p>
            <a:fld id="{7B631EC7-E3E3-413A-886F-08D5034C52C9}" type="slidenum">
              <a:rPr lang="en-US" smtClean="0"/>
              <a:t>14</a:t>
            </a:fld>
            <a:endParaRPr lang="en-US"/>
          </a:p>
        </p:txBody>
      </p:sp>
    </p:spTree>
    <p:extLst>
      <p:ext uri="{BB962C8B-B14F-4D97-AF65-F5344CB8AC3E}">
        <p14:creationId xmlns:p14="http://schemas.microsoft.com/office/powerpoint/2010/main" val="1149663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“lose yourself” you lose</a:t>
            </a:r>
            <a:r>
              <a:rPr lang="en-US" baseline="0" dirty="0" smtClean="0"/>
              <a:t> the ability to discipline. Acting out of anger. We can’t teach what we don’t possess. </a:t>
            </a:r>
          </a:p>
          <a:p>
            <a:r>
              <a:rPr lang="en-US" baseline="0" dirty="0" smtClean="0"/>
              <a:t>Explicitly teach how to keep your composure, just like you would teach reading. Best way to teach it is to model it. If we get up set and explode, they will think that’s how you solve a problem and continue to do it that way. The “I’m an adult” excuse doesn’t work. ALSO, they have this behavior constantly modeled for them at home. If we continue to “model” anger and yelling to solve problems, they will too. </a:t>
            </a:r>
          </a:p>
        </p:txBody>
      </p:sp>
      <p:sp>
        <p:nvSpPr>
          <p:cNvPr id="4" name="Slide Number Placeholder 3"/>
          <p:cNvSpPr>
            <a:spLocks noGrp="1"/>
          </p:cNvSpPr>
          <p:nvPr>
            <p:ph type="sldNum" sz="quarter" idx="10"/>
          </p:nvPr>
        </p:nvSpPr>
        <p:spPr/>
        <p:txBody>
          <a:bodyPr/>
          <a:lstStyle/>
          <a:p>
            <a:fld id="{7B631EC7-E3E3-413A-886F-08D5034C52C9}" type="slidenum">
              <a:rPr lang="en-US" smtClean="0"/>
              <a:t>15</a:t>
            </a:fld>
            <a:endParaRPr lang="en-US"/>
          </a:p>
        </p:txBody>
      </p:sp>
    </p:spTree>
    <p:extLst>
      <p:ext uri="{BB962C8B-B14F-4D97-AF65-F5344CB8AC3E}">
        <p14:creationId xmlns:p14="http://schemas.microsoft.com/office/powerpoint/2010/main" val="3603316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how self regulation</a:t>
            </a:r>
            <a:r>
              <a:rPr lang="en-US" baseline="0" dirty="0" smtClean="0"/>
              <a:t> is a fundamental skill in LIFE. </a:t>
            </a:r>
          </a:p>
          <a:p>
            <a:r>
              <a:rPr lang="en-US" baseline="0" dirty="0" smtClean="0"/>
              <a:t>Can call it whatever you want to call it; chill out spot etc.</a:t>
            </a:r>
          </a:p>
          <a:p>
            <a:r>
              <a:rPr lang="en-US" baseline="0" dirty="0" smtClean="0"/>
              <a:t>Feeling safe allows the chemicals in the brain to become balanced. </a:t>
            </a:r>
            <a:endParaRPr lang="en-US" dirty="0"/>
          </a:p>
        </p:txBody>
      </p:sp>
      <p:sp>
        <p:nvSpPr>
          <p:cNvPr id="4" name="Slide Number Placeholder 3"/>
          <p:cNvSpPr>
            <a:spLocks noGrp="1"/>
          </p:cNvSpPr>
          <p:nvPr>
            <p:ph type="sldNum" sz="quarter" idx="10"/>
          </p:nvPr>
        </p:nvSpPr>
        <p:spPr/>
        <p:txBody>
          <a:bodyPr/>
          <a:lstStyle/>
          <a:p>
            <a:fld id="{7B631EC7-E3E3-413A-886F-08D5034C52C9}" type="slidenum">
              <a:rPr lang="en-US" smtClean="0"/>
              <a:t>16</a:t>
            </a:fld>
            <a:endParaRPr lang="en-US"/>
          </a:p>
        </p:txBody>
      </p:sp>
    </p:spTree>
    <p:extLst>
      <p:ext uri="{BB962C8B-B14F-4D97-AF65-F5344CB8AC3E}">
        <p14:creationId xmlns:p14="http://schemas.microsoft.com/office/powerpoint/2010/main" val="2288959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be a novelty</a:t>
            </a:r>
            <a:r>
              <a:rPr lang="en-US" baseline="0" dirty="0" smtClean="0"/>
              <a:t> at first but it wears off.</a:t>
            </a:r>
          </a:p>
          <a:p>
            <a:r>
              <a:rPr lang="en-US" baseline="0" dirty="0" smtClean="0"/>
              <a:t>Fixes many problems on it’s own without my help, assistance or even knowledge sometimes</a:t>
            </a:r>
          </a:p>
          <a:p>
            <a:r>
              <a:rPr lang="en-US" baseline="0" dirty="0" smtClean="0"/>
              <a:t>Some kids go the to just “zone out” but we as adults do it all the time. How many of you here have </a:t>
            </a:r>
            <a:endParaRPr lang="en-US" dirty="0"/>
          </a:p>
        </p:txBody>
      </p:sp>
      <p:sp>
        <p:nvSpPr>
          <p:cNvPr id="4" name="Slide Number Placeholder 3"/>
          <p:cNvSpPr>
            <a:spLocks noGrp="1"/>
          </p:cNvSpPr>
          <p:nvPr>
            <p:ph type="sldNum" sz="quarter" idx="10"/>
          </p:nvPr>
        </p:nvSpPr>
        <p:spPr/>
        <p:txBody>
          <a:bodyPr/>
          <a:lstStyle/>
          <a:p>
            <a:fld id="{7B631EC7-E3E3-413A-886F-08D5034C52C9}" type="slidenum">
              <a:rPr lang="en-US" smtClean="0"/>
              <a:t>17</a:t>
            </a:fld>
            <a:endParaRPr lang="en-US"/>
          </a:p>
        </p:txBody>
      </p:sp>
    </p:spTree>
    <p:extLst>
      <p:ext uri="{BB962C8B-B14F-4D97-AF65-F5344CB8AC3E}">
        <p14:creationId xmlns:p14="http://schemas.microsoft.com/office/powerpoint/2010/main" val="861371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cause you are on the crazy train,</a:t>
            </a:r>
            <a:r>
              <a:rPr lang="en-US" baseline="0" dirty="0" smtClean="0"/>
              <a:t> doesn’t mean you have to stay there…</a:t>
            </a:r>
            <a:endParaRPr lang="en-US" dirty="0"/>
          </a:p>
        </p:txBody>
      </p:sp>
      <p:sp>
        <p:nvSpPr>
          <p:cNvPr id="4" name="Slide Number Placeholder 3"/>
          <p:cNvSpPr>
            <a:spLocks noGrp="1"/>
          </p:cNvSpPr>
          <p:nvPr>
            <p:ph type="sldNum" sz="quarter" idx="10"/>
          </p:nvPr>
        </p:nvSpPr>
        <p:spPr/>
        <p:txBody>
          <a:bodyPr/>
          <a:lstStyle/>
          <a:p>
            <a:fld id="{7B631EC7-E3E3-413A-886F-08D5034C52C9}" type="slidenum">
              <a:rPr lang="en-US" smtClean="0"/>
              <a:t>18</a:t>
            </a:fld>
            <a:endParaRPr lang="en-US"/>
          </a:p>
        </p:txBody>
      </p:sp>
    </p:spTree>
    <p:extLst>
      <p:ext uri="{BB962C8B-B14F-4D97-AF65-F5344CB8AC3E}">
        <p14:creationId xmlns:p14="http://schemas.microsoft.com/office/powerpoint/2010/main" val="2597939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Wouldn’t throw</a:t>
            </a:r>
            <a:r>
              <a:rPr lang="en-US" baseline="0" dirty="0" smtClean="0"/>
              <a:t> a kid out for not knowing how to read…take similar approach to behavior; small steps towards success. Just this is harder because we are used to how academic success doesn't really “fall that far back”, we steadily move forward.  We don’t’ all of a sudden forget how to read; but behavior is a huge </a:t>
            </a:r>
            <a:r>
              <a:rPr lang="en-US" baseline="0" dirty="0" err="1" smtClean="0"/>
              <a:t>pengelum</a:t>
            </a:r>
            <a:r>
              <a:rPr lang="en-US" baseline="0" dirty="0" smtClean="0"/>
              <a:t> shift day by day-hour by hour; success seems harder to measure; </a:t>
            </a:r>
            <a:endParaRPr lang="en-US" dirty="0"/>
          </a:p>
        </p:txBody>
      </p:sp>
      <p:sp>
        <p:nvSpPr>
          <p:cNvPr id="4" name="Slide Number Placeholder 3"/>
          <p:cNvSpPr>
            <a:spLocks noGrp="1"/>
          </p:cNvSpPr>
          <p:nvPr>
            <p:ph type="sldNum" sz="quarter" idx="10"/>
          </p:nvPr>
        </p:nvSpPr>
        <p:spPr/>
        <p:txBody>
          <a:bodyPr/>
          <a:lstStyle/>
          <a:p>
            <a:fld id="{7B631EC7-E3E3-413A-886F-08D5034C52C9}" type="slidenum">
              <a:rPr lang="en-US" smtClean="0"/>
              <a:t>19</a:t>
            </a:fld>
            <a:endParaRPr lang="en-US"/>
          </a:p>
        </p:txBody>
      </p:sp>
    </p:spTree>
    <p:extLst>
      <p:ext uri="{BB962C8B-B14F-4D97-AF65-F5344CB8AC3E}">
        <p14:creationId xmlns:p14="http://schemas.microsoft.com/office/powerpoint/2010/main" val="2485871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more</a:t>
            </a:r>
            <a:r>
              <a:rPr lang="en-US" baseline="0" dirty="0" smtClean="0"/>
              <a:t> parts of the brain &amp; chemical releases that of coarse have effects on behavior but for the purposes of this presentation we just talking in general terms about three “parts of our brain”…</a:t>
            </a:r>
            <a:endParaRPr lang="en-US" dirty="0"/>
          </a:p>
        </p:txBody>
      </p:sp>
      <p:sp>
        <p:nvSpPr>
          <p:cNvPr id="4" name="Slide Number Placeholder 3"/>
          <p:cNvSpPr>
            <a:spLocks noGrp="1"/>
          </p:cNvSpPr>
          <p:nvPr>
            <p:ph type="sldNum" sz="quarter" idx="10"/>
          </p:nvPr>
        </p:nvSpPr>
        <p:spPr/>
        <p:txBody>
          <a:bodyPr/>
          <a:lstStyle/>
          <a:p>
            <a:fld id="{7B631EC7-E3E3-413A-886F-08D5034C52C9}" type="slidenum">
              <a:rPr lang="en-US" smtClean="0"/>
              <a:t>4</a:t>
            </a:fld>
            <a:endParaRPr lang="en-US"/>
          </a:p>
        </p:txBody>
      </p:sp>
    </p:spTree>
    <p:extLst>
      <p:ext uri="{BB962C8B-B14F-4D97-AF65-F5344CB8AC3E}">
        <p14:creationId xmlns:p14="http://schemas.microsoft.com/office/powerpoint/2010/main" val="4152497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use the same situation</a:t>
            </a:r>
            <a:r>
              <a:rPr lang="en-US" baseline="0" dirty="0" smtClean="0"/>
              <a:t> for child/adult example: </a:t>
            </a:r>
          </a:p>
          <a:p>
            <a:r>
              <a:rPr lang="en-US" baseline="0" dirty="0" smtClean="0"/>
              <a:t>CHILD example: Kid pencil was taken away. What this looks like the Frontal Lobe, Limbic System, and Brain Stem</a:t>
            </a:r>
          </a:p>
          <a:p>
            <a:r>
              <a:rPr lang="en-US" baseline="0" dirty="0" smtClean="0"/>
              <a:t>ADULT: Hubby watching TV and asks wife “can you pick up some </a:t>
            </a:r>
            <a:r>
              <a:rPr lang="en-US" baseline="0" dirty="0" err="1" smtClean="0"/>
              <a:t>pretzles</a:t>
            </a:r>
            <a:r>
              <a:rPr lang="en-US" baseline="0" dirty="0" smtClean="0"/>
              <a:t> when you go to the grocery store” or “Will you bring me a Coke?”</a:t>
            </a:r>
            <a:endParaRPr lang="en-US" dirty="0"/>
          </a:p>
        </p:txBody>
      </p:sp>
      <p:sp>
        <p:nvSpPr>
          <p:cNvPr id="4" name="Slide Number Placeholder 3"/>
          <p:cNvSpPr>
            <a:spLocks noGrp="1"/>
          </p:cNvSpPr>
          <p:nvPr>
            <p:ph type="sldNum" sz="quarter" idx="10"/>
          </p:nvPr>
        </p:nvSpPr>
        <p:spPr/>
        <p:txBody>
          <a:bodyPr/>
          <a:lstStyle/>
          <a:p>
            <a:fld id="{7B631EC7-E3E3-413A-886F-08D5034C52C9}" type="slidenum">
              <a:rPr lang="en-US" smtClean="0"/>
              <a:t>5</a:t>
            </a:fld>
            <a:endParaRPr lang="en-US"/>
          </a:p>
        </p:txBody>
      </p:sp>
    </p:spTree>
    <p:extLst>
      <p:ext uri="{BB962C8B-B14F-4D97-AF65-F5344CB8AC3E}">
        <p14:creationId xmlns:p14="http://schemas.microsoft.com/office/powerpoint/2010/main" val="254679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Kids can go from frontal</a:t>
            </a:r>
            <a:r>
              <a:rPr lang="en-US" baseline="0" dirty="0" smtClean="0"/>
              <a:t> lobe to limbic system to brain stem or brain stem, limbic system, frontal lobe. Can go quickly of slowly. </a:t>
            </a:r>
            <a:r>
              <a:rPr lang="en-US" dirty="0" smtClean="0"/>
              <a:t>I as a teacher can make it better or worse sometimes depending on my behavior-reaction-response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B631EC7-E3E3-413A-886F-08D5034C52C9}" type="slidenum">
              <a:rPr lang="en-US" smtClean="0"/>
              <a:t>6</a:t>
            </a:fld>
            <a:endParaRPr lang="en-US"/>
          </a:p>
        </p:txBody>
      </p:sp>
    </p:spTree>
    <p:extLst>
      <p:ext uri="{BB962C8B-B14F-4D97-AF65-F5344CB8AC3E}">
        <p14:creationId xmlns:p14="http://schemas.microsoft.com/office/powerpoint/2010/main" val="680786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get more in-depth</a:t>
            </a:r>
            <a:r>
              <a:rPr lang="en-US" baseline="0" dirty="0" smtClean="0"/>
              <a:t> with the limbic system and brain stem and strategies for each I wanted to put a “disclaimer” out there. </a:t>
            </a:r>
          </a:p>
          <a:p>
            <a:r>
              <a:rPr lang="en-US" baseline="0" dirty="0" smtClean="0"/>
              <a:t>Not a magic pill-no one thing that I can tell you to do that will just stop the behavior </a:t>
            </a:r>
            <a:endParaRPr lang="en-US" dirty="0"/>
          </a:p>
        </p:txBody>
      </p:sp>
      <p:sp>
        <p:nvSpPr>
          <p:cNvPr id="4" name="Slide Number Placeholder 3"/>
          <p:cNvSpPr>
            <a:spLocks noGrp="1"/>
          </p:cNvSpPr>
          <p:nvPr>
            <p:ph type="sldNum" sz="quarter" idx="10"/>
          </p:nvPr>
        </p:nvSpPr>
        <p:spPr/>
        <p:txBody>
          <a:bodyPr/>
          <a:lstStyle/>
          <a:p>
            <a:fld id="{7B631EC7-E3E3-413A-886F-08D5034C52C9}" type="slidenum">
              <a:rPr lang="en-US" smtClean="0"/>
              <a:t>7</a:t>
            </a:fld>
            <a:endParaRPr lang="en-US"/>
          </a:p>
        </p:txBody>
      </p:sp>
    </p:spTree>
    <p:extLst>
      <p:ext uri="{BB962C8B-B14F-4D97-AF65-F5344CB8AC3E}">
        <p14:creationId xmlns:p14="http://schemas.microsoft.com/office/powerpoint/2010/main" val="2754331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anger is different than</a:t>
            </a:r>
            <a:r>
              <a:rPr lang="en-US" baseline="0" dirty="0" smtClean="0"/>
              <a:t> brain stem anger. </a:t>
            </a:r>
          </a:p>
          <a:p>
            <a:r>
              <a:rPr lang="en-US" baseline="0" dirty="0" smtClean="0"/>
              <a:t>Ask for grade 3/4-6 example…good prek-2/3</a:t>
            </a:r>
            <a:endParaRPr lang="en-US" dirty="0"/>
          </a:p>
        </p:txBody>
      </p:sp>
      <p:sp>
        <p:nvSpPr>
          <p:cNvPr id="4" name="Slide Number Placeholder 3"/>
          <p:cNvSpPr>
            <a:spLocks noGrp="1"/>
          </p:cNvSpPr>
          <p:nvPr>
            <p:ph type="sldNum" sz="quarter" idx="10"/>
          </p:nvPr>
        </p:nvSpPr>
        <p:spPr/>
        <p:txBody>
          <a:bodyPr/>
          <a:lstStyle/>
          <a:p>
            <a:fld id="{7B631EC7-E3E3-413A-886F-08D5034C52C9}" type="slidenum">
              <a:rPr lang="en-US" smtClean="0"/>
              <a:t>8</a:t>
            </a:fld>
            <a:endParaRPr lang="en-US"/>
          </a:p>
        </p:txBody>
      </p:sp>
    </p:spTree>
    <p:extLst>
      <p:ext uri="{BB962C8B-B14F-4D97-AF65-F5344CB8AC3E}">
        <p14:creationId xmlns:p14="http://schemas.microsoft.com/office/powerpoint/2010/main" val="2763086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Marriage</a:t>
            </a:r>
            <a:r>
              <a:rPr lang="en-US" baseline="0" dirty="0" smtClean="0"/>
              <a:t> example w/ flowers; </a:t>
            </a:r>
            <a:r>
              <a:rPr lang="en-US" dirty="0" smtClean="0"/>
              <a:t>Road rage example; blockbuster </a:t>
            </a:r>
            <a:r>
              <a:rPr lang="en-US" dirty="0" smtClean="0"/>
              <a:t>example; last</a:t>
            </a:r>
            <a:r>
              <a:rPr lang="en-US" baseline="0" dirty="0" smtClean="0"/>
              <a:t> days (and others) with Alistair. </a:t>
            </a:r>
            <a:r>
              <a:rPr lang="en-US" baseline="0" dirty="0" smtClean="0"/>
              <a:t>We work ourselves up and cause the can give back the same energy. Change our perception and we won’t work ourselves up</a:t>
            </a:r>
            <a:endParaRPr lang="en-US" dirty="0"/>
          </a:p>
        </p:txBody>
      </p:sp>
      <p:sp>
        <p:nvSpPr>
          <p:cNvPr id="4" name="Slide Number Placeholder 3"/>
          <p:cNvSpPr>
            <a:spLocks noGrp="1"/>
          </p:cNvSpPr>
          <p:nvPr>
            <p:ph type="sldNum" sz="quarter" idx="10"/>
          </p:nvPr>
        </p:nvSpPr>
        <p:spPr/>
        <p:txBody>
          <a:bodyPr/>
          <a:lstStyle/>
          <a:p>
            <a:fld id="{7B631EC7-E3E3-413A-886F-08D5034C52C9}" type="slidenum">
              <a:rPr lang="en-US" smtClean="0"/>
              <a:t>10</a:t>
            </a:fld>
            <a:endParaRPr lang="en-US"/>
          </a:p>
        </p:txBody>
      </p:sp>
    </p:spTree>
    <p:extLst>
      <p:ext uri="{BB962C8B-B14F-4D97-AF65-F5344CB8AC3E}">
        <p14:creationId xmlns:p14="http://schemas.microsoft.com/office/powerpoint/2010/main" val="767949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going to rewind</a:t>
            </a:r>
            <a:r>
              <a:rPr lang="en-US" baseline="0" dirty="0" smtClean="0"/>
              <a:t>, have a different perspective and solve that again with reflecting what you think the child is feeling. </a:t>
            </a:r>
          </a:p>
          <a:p>
            <a:r>
              <a:rPr lang="en-US" baseline="0" dirty="0" smtClean="0"/>
              <a:t>Use exaggerated sick kids example when talking about the don’t have to follow it up with advice. It’s hard being at school when you are sick. You can handle it.  OR   It’s hard feeling left out. You can handle it. When you’re ready we can talk about ways to deal with that. It’s hard when someone takes something you wanted. You can handle it. When you’re ready, I can help you with the words to use so they know how you feel. Or might say, do you know the words to use when your ready to talk about it?</a:t>
            </a:r>
            <a:endParaRPr lang="en-US" dirty="0"/>
          </a:p>
        </p:txBody>
      </p:sp>
      <p:sp>
        <p:nvSpPr>
          <p:cNvPr id="4" name="Slide Number Placeholder 3"/>
          <p:cNvSpPr>
            <a:spLocks noGrp="1"/>
          </p:cNvSpPr>
          <p:nvPr>
            <p:ph type="sldNum" sz="quarter" idx="10"/>
          </p:nvPr>
        </p:nvSpPr>
        <p:spPr/>
        <p:txBody>
          <a:bodyPr/>
          <a:lstStyle/>
          <a:p>
            <a:fld id="{7B631EC7-E3E3-413A-886F-08D5034C52C9}" type="slidenum">
              <a:rPr lang="en-US" smtClean="0"/>
              <a:t>11</a:t>
            </a:fld>
            <a:endParaRPr lang="en-US"/>
          </a:p>
        </p:txBody>
      </p:sp>
    </p:spTree>
    <p:extLst>
      <p:ext uri="{BB962C8B-B14F-4D97-AF65-F5344CB8AC3E}">
        <p14:creationId xmlns:p14="http://schemas.microsoft.com/office/powerpoint/2010/main" val="1590560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in their limbic system</a:t>
            </a:r>
            <a:r>
              <a:rPr lang="en-US" baseline="0" dirty="0" smtClean="0"/>
              <a:t> tattle a lot. Adults do too. </a:t>
            </a:r>
            <a:endParaRPr lang="en-US" dirty="0"/>
          </a:p>
        </p:txBody>
      </p:sp>
      <p:sp>
        <p:nvSpPr>
          <p:cNvPr id="4" name="Slide Number Placeholder 3"/>
          <p:cNvSpPr>
            <a:spLocks noGrp="1"/>
          </p:cNvSpPr>
          <p:nvPr>
            <p:ph type="sldNum" sz="quarter" idx="10"/>
          </p:nvPr>
        </p:nvSpPr>
        <p:spPr/>
        <p:txBody>
          <a:bodyPr/>
          <a:lstStyle/>
          <a:p>
            <a:fld id="{7B631EC7-E3E3-413A-886F-08D5034C52C9}" type="slidenum">
              <a:rPr lang="en-US" smtClean="0"/>
              <a:t>12</a:t>
            </a:fld>
            <a:endParaRPr lang="en-US"/>
          </a:p>
        </p:txBody>
      </p:sp>
    </p:spTree>
    <p:extLst>
      <p:ext uri="{BB962C8B-B14F-4D97-AF65-F5344CB8AC3E}">
        <p14:creationId xmlns:p14="http://schemas.microsoft.com/office/powerpoint/2010/main" val="2821959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40849C33-1FC9-4430-A068-79549781B5DA}" type="datetimeFigureOut">
              <a:rPr lang="en-US" smtClean="0"/>
              <a:t>8/21/2014</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151A758E-011C-45DC-970C-7DA6AED69F3F}"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849C33-1FC9-4430-A068-79549781B5DA}" type="datetimeFigureOut">
              <a:rPr lang="en-US" smtClean="0"/>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A758E-011C-45DC-970C-7DA6AED69F3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849C33-1FC9-4430-A068-79549781B5DA}" type="datetimeFigureOut">
              <a:rPr lang="en-US" smtClean="0"/>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A758E-011C-45DC-970C-7DA6AED69F3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849C33-1FC9-4430-A068-79549781B5DA}" type="datetimeFigureOut">
              <a:rPr lang="en-US" smtClean="0"/>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A758E-011C-45DC-970C-7DA6AED69F3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849C33-1FC9-4430-A068-79549781B5DA}" type="datetimeFigureOut">
              <a:rPr lang="en-US" smtClean="0"/>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A758E-011C-45DC-970C-7DA6AED69F3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0849C33-1FC9-4430-A068-79549781B5DA}" type="datetimeFigureOut">
              <a:rPr lang="en-US" smtClean="0"/>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A758E-011C-45DC-970C-7DA6AED69F3F}"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849C33-1FC9-4430-A068-79549781B5DA}" type="datetimeFigureOut">
              <a:rPr lang="en-US" smtClean="0"/>
              <a:t>8/21/2014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1A758E-011C-45DC-970C-7DA6AED69F3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849C33-1FC9-4430-A068-79549781B5DA}" type="datetimeFigureOut">
              <a:rPr lang="en-US" smtClean="0"/>
              <a:t>8/21/2014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1A758E-011C-45DC-970C-7DA6AED69F3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849C33-1FC9-4430-A068-79549781B5DA}" type="datetimeFigureOut">
              <a:rPr lang="en-US" smtClean="0"/>
              <a:t>8/21/2014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1A758E-011C-45DC-970C-7DA6AED69F3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0849C33-1FC9-4430-A068-79549781B5DA}" type="datetimeFigureOut">
              <a:rPr lang="en-US" smtClean="0"/>
              <a:t>8/21/2014</a:t>
            </a:fld>
            <a:endParaRPr lang="en-US"/>
          </a:p>
        </p:txBody>
      </p:sp>
      <p:sp>
        <p:nvSpPr>
          <p:cNvPr id="7" name="Slide Number Placeholder 6"/>
          <p:cNvSpPr>
            <a:spLocks noGrp="1"/>
          </p:cNvSpPr>
          <p:nvPr>
            <p:ph type="sldNum" sz="quarter" idx="12"/>
          </p:nvPr>
        </p:nvSpPr>
        <p:spPr/>
        <p:txBody>
          <a:bodyPr/>
          <a:lstStyle/>
          <a:p>
            <a:fld id="{151A758E-011C-45DC-970C-7DA6AED69F3F}"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849C33-1FC9-4430-A068-79549781B5DA}" type="datetimeFigureOut">
              <a:rPr lang="en-US" smtClean="0"/>
              <a:t>8/21/2014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151A758E-011C-45DC-970C-7DA6AED69F3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40849C33-1FC9-4430-A068-79549781B5DA}" type="datetimeFigureOut">
              <a:rPr lang="en-US" smtClean="0"/>
              <a:t>8/21/2014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151A758E-011C-45DC-970C-7DA6AED69F3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amp;esrc=s&amp;source=images&amp;cd=&amp;cad=rja&amp;uact=8&amp;docid=YEpjpPU_9ZwCTM&amp;tbnid=0rioF91sHMq6CM:&amp;ved=0CAUQjRw&amp;url=http://www.shutterstock.com/s/%22wheels%2Bgear%2Bin%2Bbrain%2Bshape%22/search.html&amp;ei=iOjsU-nBKcGLyAT4tYK4BQ&amp;bvm=bv.72938740,d.aWw&amp;psig=AFQjCNHg7hAMVTu-rIqea8-qhRQZ90Q4CQ&amp;ust=1408121304581328"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7200" y="1143000"/>
            <a:ext cx="4343400" cy="1702160"/>
          </a:xfrm>
        </p:spPr>
        <p:txBody>
          <a:bodyPr>
            <a:normAutofit fontScale="90000"/>
          </a:bodyPr>
          <a:lstStyle/>
          <a:p>
            <a:pPr algn="ctr"/>
            <a:r>
              <a:rPr lang="en-US" dirty="0" smtClean="0"/>
              <a:t/>
            </a:r>
            <a:br>
              <a:rPr lang="en-US" dirty="0" smtClean="0"/>
            </a:br>
            <a:r>
              <a:rPr lang="en-US" dirty="0"/>
              <a:t/>
            </a:r>
            <a:br>
              <a:rPr lang="en-US" dirty="0"/>
            </a:br>
            <a:r>
              <a:rPr lang="en-US" sz="4000" b="1" dirty="0" smtClean="0">
                <a:latin typeface="Comic Sans MS" panose="030F0702030302020204" pitchFamily="66" charset="0"/>
              </a:rPr>
              <a:t>Understanding Challenging Behavior</a:t>
            </a: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4800600" y="2438400"/>
            <a:ext cx="3309803" cy="1260629"/>
          </a:xfrm>
        </p:spPr>
        <p:txBody>
          <a:bodyPr>
            <a:normAutofit/>
          </a:bodyPr>
          <a:lstStyle/>
          <a:p>
            <a:pPr algn="ctr"/>
            <a:r>
              <a:rPr lang="en-US" sz="2400" dirty="0">
                <a:solidFill>
                  <a:prstClr val="black"/>
                </a:solidFill>
                <a:latin typeface="Comic Sans MS" panose="030F0702030302020204" pitchFamily="66" charset="0"/>
              </a:rPr>
              <a:t>Our Brains, Responses</a:t>
            </a:r>
            <a:r>
              <a:rPr lang="en-US" sz="2400" dirty="0" smtClean="0">
                <a:solidFill>
                  <a:prstClr val="black"/>
                </a:solidFill>
                <a:latin typeface="Comic Sans MS" panose="030F0702030302020204" pitchFamily="66" charset="0"/>
              </a:rPr>
              <a:t>, </a:t>
            </a:r>
            <a:r>
              <a:rPr lang="en-US" sz="2400" dirty="0">
                <a:solidFill>
                  <a:prstClr val="black"/>
                </a:solidFill>
                <a:latin typeface="Comic Sans MS" panose="030F0702030302020204" pitchFamily="66" charset="0"/>
              </a:rPr>
              <a:t>and Strategies</a:t>
            </a:r>
            <a:endParaRPr lang="en-US" sz="2400" dirty="0">
              <a:latin typeface="Comic Sans MS" panose="030F0702030302020204" pitchFamily="66" charset="0"/>
            </a:endParaRPr>
          </a:p>
        </p:txBody>
      </p:sp>
      <p:pic>
        <p:nvPicPr>
          <p:cNvPr id="1026" name="Picture 2" descr="https://encrypted-tbn3.gstatic.com/images?q=tbn:ANd9GcROoFlndW0DpfrADXJYp1kuF8LgETyZ21Mj3klNhKOrVi6Kl-x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176"/>
          <a:stretch/>
        </p:blipFill>
        <p:spPr bwMode="auto">
          <a:xfrm>
            <a:off x="5486400" y="3880520"/>
            <a:ext cx="1981200" cy="19073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88818" y="5867400"/>
            <a:ext cx="3581400" cy="369332"/>
          </a:xfrm>
          <a:prstGeom prst="rect">
            <a:avLst/>
          </a:prstGeom>
          <a:noFill/>
        </p:spPr>
        <p:txBody>
          <a:bodyPr wrap="square" rtlCol="0">
            <a:spAutoFit/>
          </a:bodyPr>
          <a:lstStyle/>
          <a:p>
            <a:pPr algn="ctr"/>
            <a:r>
              <a:rPr lang="en-US" dirty="0" smtClean="0"/>
              <a:t>Heather Urbanowicz</a:t>
            </a:r>
            <a:endParaRPr lang="en-US" dirty="0"/>
          </a:p>
        </p:txBody>
      </p:sp>
    </p:spTree>
    <p:extLst>
      <p:ext uri="{BB962C8B-B14F-4D97-AF65-F5344CB8AC3E}">
        <p14:creationId xmlns:p14="http://schemas.microsoft.com/office/powerpoint/2010/main" val="373106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024744" cy="1143000"/>
          </a:xfrm>
        </p:spPr>
        <p:txBody>
          <a:bodyPr>
            <a:normAutofit fontScale="90000"/>
          </a:bodyPr>
          <a:lstStyle/>
          <a:p>
            <a:r>
              <a:rPr lang="en-US" dirty="0" smtClean="0"/>
              <a:t>Strategy #1 </a:t>
            </a:r>
            <a:br>
              <a:rPr lang="en-US" dirty="0" smtClean="0"/>
            </a:br>
            <a:r>
              <a:rPr lang="en-US" dirty="0" smtClean="0"/>
              <a:t>Teacher Perception</a:t>
            </a:r>
            <a:endParaRPr lang="en-US" dirty="0"/>
          </a:p>
        </p:txBody>
      </p:sp>
      <p:sp>
        <p:nvSpPr>
          <p:cNvPr id="3" name="Content Placeholder 2"/>
          <p:cNvSpPr>
            <a:spLocks noGrp="1"/>
          </p:cNvSpPr>
          <p:nvPr>
            <p:ph idx="1"/>
          </p:nvPr>
        </p:nvSpPr>
        <p:spPr>
          <a:xfrm>
            <a:off x="1043492" y="2323652"/>
            <a:ext cx="6777317" cy="3848548"/>
          </a:xfrm>
        </p:spPr>
        <p:txBody>
          <a:bodyPr>
            <a:normAutofit fontScale="92500"/>
          </a:bodyPr>
          <a:lstStyle/>
          <a:p>
            <a:r>
              <a:rPr lang="en-US" dirty="0" smtClean="0"/>
              <a:t>Our perception dictates our state. Our state dictates how we solve the problem.</a:t>
            </a:r>
          </a:p>
          <a:p>
            <a:endParaRPr lang="en-US" dirty="0"/>
          </a:p>
          <a:p>
            <a:r>
              <a:rPr lang="en-US" dirty="0" smtClean="0"/>
              <a:t>You can not solve a problem with the same energy that created it. </a:t>
            </a:r>
          </a:p>
          <a:p>
            <a:endParaRPr lang="en-US" dirty="0"/>
          </a:p>
          <a:p>
            <a:r>
              <a:rPr lang="en-US" dirty="0" smtClean="0"/>
              <a:t>How we perceive a situation can have a profound effect on how we respond or react</a:t>
            </a:r>
            <a:r>
              <a:rPr lang="en-US" dirty="0" smtClean="0"/>
              <a:t>.</a:t>
            </a:r>
          </a:p>
          <a:p>
            <a:endParaRPr lang="en-US" dirty="0" smtClean="0"/>
          </a:p>
          <a:p>
            <a:r>
              <a:rPr lang="en-US" dirty="0" smtClean="0"/>
              <a:t>Your thoughts create your emotions</a:t>
            </a:r>
            <a:endParaRPr lang="en-US" dirty="0"/>
          </a:p>
        </p:txBody>
      </p:sp>
    </p:spTree>
    <p:extLst>
      <p:ext uri="{BB962C8B-B14F-4D97-AF65-F5344CB8AC3E}">
        <p14:creationId xmlns:p14="http://schemas.microsoft.com/office/powerpoint/2010/main" val="2563373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762000"/>
            <a:ext cx="7696200" cy="1447799"/>
          </a:xfrm>
        </p:spPr>
        <p:txBody>
          <a:bodyPr>
            <a:noAutofit/>
          </a:bodyPr>
          <a:lstStyle/>
          <a:p>
            <a:r>
              <a:rPr lang="en-US" sz="3600" b="0" dirty="0" smtClean="0"/>
              <a:t>Strategy #2</a:t>
            </a:r>
          </a:p>
          <a:p>
            <a:r>
              <a:rPr lang="en-US" sz="3600" b="0" dirty="0" smtClean="0"/>
              <a:t>Reflect or say what you think the child is feeling</a:t>
            </a:r>
            <a:endParaRPr lang="en-US" sz="3600" b="0" dirty="0"/>
          </a:p>
        </p:txBody>
      </p:sp>
      <p:sp>
        <p:nvSpPr>
          <p:cNvPr id="4" name="Content Placeholder 3"/>
          <p:cNvSpPr>
            <a:spLocks noGrp="1"/>
          </p:cNvSpPr>
          <p:nvPr>
            <p:ph sz="half" idx="2"/>
          </p:nvPr>
        </p:nvSpPr>
        <p:spPr>
          <a:xfrm>
            <a:off x="762000" y="3037820"/>
            <a:ext cx="3419856" cy="3150777"/>
          </a:xfrm>
        </p:spPr>
        <p:txBody>
          <a:bodyPr>
            <a:normAutofit fontScale="92500" lnSpcReduction="20000"/>
          </a:bodyPr>
          <a:lstStyle/>
          <a:p>
            <a:r>
              <a:rPr lang="en-US" sz="2200" dirty="0" smtClean="0"/>
              <a:t>“You seem angry. You wanted…”</a:t>
            </a:r>
          </a:p>
          <a:p>
            <a:r>
              <a:rPr lang="en-US" sz="2200" dirty="0" smtClean="0"/>
              <a:t>“You seem sad. You were hoping…”</a:t>
            </a:r>
          </a:p>
          <a:p>
            <a:r>
              <a:rPr lang="en-US" sz="2200" dirty="0" smtClean="0"/>
              <a:t>“You seem jealous. You were hoping…”</a:t>
            </a:r>
          </a:p>
          <a:p>
            <a:r>
              <a:rPr lang="en-US" sz="2200" dirty="0" smtClean="0"/>
              <a:t>“It’s hard when ____. You can handle it” Can follow up with advice but you don’t always have to. </a:t>
            </a:r>
          </a:p>
        </p:txBody>
      </p:sp>
      <p:sp>
        <p:nvSpPr>
          <p:cNvPr id="6" name="Content Placeholder 5"/>
          <p:cNvSpPr>
            <a:spLocks noGrp="1"/>
          </p:cNvSpPr>
          <p:nvPr>
            <p:ph sz="quarter" idx="4"/>
          </p:nvPr>
        </p:nvSpPr>
        <p:spPr>
          <a:xfrm>
            <a:off x="5029200" y="2932239"/>
            <a:ext cx="3419856" cy="3468561"/>
          </a:xfrm>
        </p:spPr>
        <p:txBody>
          <a:bodyPr>
            <a:normAutofit fontScale="85000" lnSpcReduction="20000"/>
          </a:bodyPr>
          <a:lstStyle/>
          <a:p>
            <a:r>
              <a:rPr lang="en-US" dirty="0" smtClean="0"/>
              <a:t>Builds connection; “connect with me” “notice me” “what about me” “do you love me”-giving them that</a:t>
            </a:r>
          </a:p>
          <a:p>
            <a:r>
              <a:rPr lang="en-US" dirty="0" smtClean="0"/>
              <a:t>Shows empathy</a:t>
            </a:r>
          </a:p>
          <a:p>
            <a:r>
              <a:rPr lang="en-US" dirty="0" smtClean="0"/>
              <a:t>Shows understanding and builds connection</a:t>
            </a:r>
          </a:p>
          <a:p>
            <a:r>
              <a:rPr lang="en-US" dirty="0" smtClean="0"/>
              <a:t>Helps them ID the feeling, don’t always know what that is. Jealousy </a:t>
            </a:r>
            <a:r>
              <a:rPr lang="en-US" dirty="0"/>
              <a:t>vs. annoyed </a:t>
            </a:r>
          </a:p>
          <a:p>
            <a:endParaRPr lang="en-US" dirty="0"/>
          </a:p>
        </p:txBody>
      </p:sp>
      <p:sp>
        <p:nvSpPr>
          <p:cNvPr id="8" name="TextBox 7"/>
          <p:cNvSpPr txBox="1"/>
          <p:nvPr/>
        </p:nvSpPr>
        <p:spPr>
          <a:xfrm>
            <a:off x="914400" y="2405390"/>
            <a:ext cx="2819400" cy="523220"/>
          </a:xfrm>
          <a:prstGeom prst="rect">
            <a:avLst/>
          </a:prstGeom>
          <a:noFill/>
        </p:spPr>
        <p:txBody>
          <a:bodyPr wrap="square" rtlCol="0">
            <a:spAutoFit/>
          </a:bodyPr>
          <a:lstStyle/>
          <a:p>
            <a:r>
              <a:rPr lang="en-US" sz="2800" dirty="0" smtClean="0"/>
              <a:t>You can say…</a:t>
            </a:r>
            <a:endParaRPr lang="en-US" sz="2800" dirty="0"/>
          </a:p>
        </p:txBody>
      </p:sp>
      <p:sp>
        <p:nvSpPr>
          <p:cNvPr id="9" name="TextBox 8"/>
          <p:cNvSpPr txBox="1"/>
          <p:nvPr/>
        </p:nvSpPr>
        <p:spPr>
          <a:xfrm>
            <a:off x="4738914" y="2409019"/>
            <a:ext cx="3505200" cy="523220"/>
          </a:xfrm>
          <a:prstGeom prst="rect">
            <a:avLst/>
          </a:prstGeom>
          <a:noFill/>
        </p:spPr>
        <p:txBody>
          <a:bodyPr wrap="square" rtlCol="0">
            <a:spAutoFit/>
          </a:bodyPr>
          <a:lstStyle/>
          <a:p>
            <a:r>
              <a:rPr lang="en-US" sz="2800" dirty="0" smtClean="0"/>
              <a:t>It helps because…</a:t>
            </a:r>
            <a:endParaRPr lang="en-US" sz="2800" dirty="0"/>
          </a:p>
        </p:txBody>
      </p:sp>
    </p:spTree>
    <p:extLst>
      <p:ext uri="{BB962C8B-B14F-4D97-AF65-F5344CB8AC3E}">
        <p14:creationId xmlns:p14="http://schemas.microsoft.com/office/powerpoint/2010/main" val="3512139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848600" cy="1752600"/>
          </a:xfrm>
        </p:spPr>
        <p:txBody>
          <a:bodyPr>
            <a:normAutofit/>
          </a:bodyPr>
          <a:lstStyle/>
          <a:p>
            <a:r>
              <a:rPr lang="en-US" sz="3400" dirty="0" smtClean="0"/>
              <a:t>Strategy #</a:t>
            </a:r>
            <a:r>
              <a:rPr lang="en-US" sz="3400" dirty="0" smtClean="0"/>
              <a:t>3</a:t>
            </a:r>
            <a:r>
              <a:rPr lang="en-US" sz="3400" dirty="0"/>
              <a:t/>
            </a:r>
            <a:br>
              <a:rPr lang="en-US" sz="3400" dirty="0"/>
            </a:br>
            <a:r>
              <a:rPr lang="en-US" sz="3400" dirty="0" smtClean="0"/>
              <a:t> </a:t>
            </a:r>
            <a:r>
              <a:rPr lang="en-US" sz="3400" dirty="0" smtClean="0"/>
              <a:t>Tattling as a Teaching Tool</a:t>
            </a:r>
            <a:br>
              <a:rPr lang="en-US" sz="3400" dirty="0" smtClean="0"/>
            </a:br>
            <a:endParaRPr lang="en-US" sz="3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93775597"/>
              </p:ext>
            </p:extLst>
          </p:nvPr>
        </p:nvGraphicFramePr>
        <p:xfrm>
          <a:off x="762000" y="1600200"/>
          <a:ext cx="7696200" cy="4579374"/>
        </p:xfrm>
        <a:graphic>
          <a:graphicData uri="http://schemas.openxmlformats.org/drawingml/2006/table">
            <a:tbl>
              <a:tblPr firstRow="1" bandRow="1">
                <a:tableStyleId>{BC89EF96-8CEA-46FF-86C4-4CE0E7609802}</a:tableStyleId>
              </a:tblPr>
              <a:tblGrid>
                <a:gridCol w="1371600"/>
                <a:gridCol w="1295400"/>
                <a:gridCol w="1219200"/>
                <a:gridCol w="2133600"/>
                <a:gridCol w="1676400"/>
              </a:tblGrid>
              <a:tr h="999804">
                <a:tc>
                  <a:txBody>
                    <a:bodyPr/>
                    <a:lstStyle/>
                    <a:p>
                      <a:pPr algn="ctr"/>
                      <a:r>
                        <a:rPr lang="en-US" sz="2000" dirty="0" smtClean="0"/>
                        <a:t>Situation</a:t>
                      </a:r>
                      <a:endParaRPr lang="en-US" sz="2000" dirty="0"/>
                    </a:p>
                  </a:txBody>
                  <a:tcPr/>
                </a:tc>
                <a:tc>
                  <a:txBody>
                    <a:bodyPr/>
                    <a:lstStyle/>
                    <a:p>
                      <a:pPr algn="ctr"/>
                      <a:r>
                        <a:rPr lang="en-US" sz="2000" dirty="0" smtClean="0"/>
                        <a:t>Example</a:t>
                      </a:r>
                      <a:endParaRPr lang="en-US" sz="2000" dirty="0"/>
                    </a:p>
                  </a:txBody>
                  <a:tcPr/>
                </a:tc>
                <a:tc>
                  <a:txBody>
                    <a:bodyPr/>
                    <a:lstStyle/>
                    <a:p>
                      <a:pPr algn="ctr"/>
                      <a:r>
                        <a:rPr lang="en-US" sz="2000" dirty="0" smtClean="0"/>
                        <a:t>Child</a:t>
                      </a:r>
                      <a:endParaRPr lang="en-US" sz="2000" dirty="0"/>
                    </a:p>
                  </a:txBody>
                  <a:tcPr/>
                </a:tc>
                <a:tc>
                  <a:txBody>
                    <a:bodyPr/>
                    <a:lstStyle/>
                    <a:p>
                      <a:pPr algn="ctr"/>
                      <a:r>
                        <a:rPr lang="en-US" sz="2000" dirty="0" smtClean="0"/>
                        <a:t>Teach/Develop  the Skill..</a:t>
                      </a:r>
                      <a:endParaRPr lang="en-US" sz="2000" dirty="0"/>
                    </a:p>
                  </a:txBody>
                  <a:tcPr/>
                </a:tc>
                <a:tc>
                  <a:txBody>
                    <a:bodyPr/>
                    <a:lstStyle/>
                    <a:p>
                      <a:pPr algn="ctr"/>
                      <a:r>
                        <a:rPr lang="en-US" sz="2000" dirty="0" smtClean="0"/>
                        <a:t>Say</a:t>
                      </a:r>
                      <a:endParaRPr lang="en-US" sz="2000" dirty="0"/>
                    </a:p>
                  </a:txBody>
                  <a:tcPr/>
                </a:tc>
              </a:tr>
              <a:tr h="1209996">
                <a:tc>
                  <a:txBody>
                    <a:bodyPr/>
                    <a:lstStyle/>
                    <a:p>
                      <a:r>
                        <a:rPr lang="en-US" sz="1600" dirty="0" smtClean="0"/>
                        <a:t>Child has been victimized</a:t>
                      </a:r>
                      <a:endParaRPr lang="en-US" sz="1600" dirty="0"/>
                    </a:p>
                  </a:txBody>
                  <a:tcPr/>
                </a:tc>
                <a:tc>
                  <a:txBody>
                    <a:bodyPr/>
                    <a:lstStyle/>
                    <a:p>
                      <a:r>
                        <a:rPr lang="en-US" sz="1600" dirty="0" smtClean="0"/>
                        <a:t>Took my pencil</a:t>
                      </a:r>
                      <a:endParaRPr lang="en-US" sz="1600" dirty="0"/>
                    </a:p>
                  </a:txBody>
                  <a:tcPr/>
                </a:tc>
                <a:tc>
                  <a:txBody>
                    <a:bodyPr/>
                    <a:lstStyle/>
                    <a:p>
                      <a:r>
                        <a:rPr lang="en-US" sz="1600" dirty="0" smtClean="0"/>
                        <a:t>Feels</a:t>
                      </a:r>
                      <a:r>
                        <a:rPr lang="en-US" sz="1600" baseline="0" dirty="0" smtClean="0"/>
                        <a:t> i</a:t>
                      </a:r>
                      <a:r>
                        <a:rPr lang="en-US" sz="1600" dirty="0" smtClean="0"/>
                        <a:t>ntrusion</a:t>
                      </a:r>
                      <a:endParaRPr lang="en-US" sz="1600" dirty="0"/>
                    </a:p>
                  </a:txBody>
                  <a:tcPr/>
                </a:tc>
                <a:tc>
                  <a:txBody>
                    <a:bodyPr/>
                    <a:lstStyle/>
                    <a:p>
                      <a:r>
                        <a:rPr lang="en-US" sz="1600" dirty="0" smtClean="0"/>
                        <a:t>Assertiveness</a:t>
                      </a:r>
                      <a:endParaRPr lang="en-US" sz="1600" dirty="0"/>
                    </a:p>
                  </a:txBody>
                  <a:tcPr/>
                </a:tc>
                <a:tc>
                  <a:txBody>
                    <a:bodyPr/>
                    <a:lstStyle/>
                    <a:p>
                      <a:r>
                        <a:rPr lang="en-US" sz="1600" dirty="0" smtClean="0"/>
                        <a:t>Did</a:t>
                      </a:r>
                      <a:r>
                        <a:rPr lang="en-US" sz="1600" baseline="0" dirty="0" smtClean="0"/>
                        <a:t> you like it? Do you know the words to use?</a:t>
                      </a:r>
                      <a:endParaRPr lang="en-US" sz="1600" dirty="0"/>
                    </a:p>
                  </a:txBody>
                  <a:tcPr/>
                </a:tc>
              </a:tr>
              <a:tr h="1302774">
                <a:tc>
                  <a:txBody>
                    <a:bodyPr/>
                    <a:lstStyle/>
                    <a:p>
                      <a:r>
                        <a:rPr lang="en-US" sz="1600" dirty="0" smtClean="0"/>
                        <a:t>Child wants to get someone</a:t>
                      </a:r>
                      <a:r>
                        <a:rPr lang="en-US" sz="1600" baseline="0" dirty="0" smtClean="0"/>
                        <a:t> in trouble</a:t>
                      </a:r>
                      <a:endParaRPr lang="en-US" sz="1600" dirty="0"/>
                    </a:p>
                  </a:txBody>
                  <a:tcPr/>
                </a:tc>
                <a:tc>
                  <a:txBody>
                    <a:bodyPr/>
                    <a:lstStyle/>
                    <a:p>
                      <a:r>
                        <a:rPr lang="en-US" sz="1600" dirty="0" smtClean="0"/>
                        <a:t>Stuck his tongue</a:t>
                      </a:r>
                      <a:r>
                        <a:rPr lang="en-US" sz="1600" baseline="0" dirty="0" smtClean="0"/>
                        <a:t> out at me. He said stupid. </a:t>
                      </a:r>
                      <a:endParaRPr lang="en-US" sz="1600" dirty="0"/>
                    </a:p>
                  </a:txBody>
                  <a:tcPr/>
                </a:tc>
                <a:tc>
                  <a:txBody>
                    <a:bodyPr/>
                    <a:lstStyle/>
                    <a:p>
                      <a:r>
                        <a:rPr lang="en-US" sz="1600" dirty="0" smtClean="0"/>
                        <a:t>Wants </a:t>
                      </a:r>
                    </a:p>
                    <a:p>
                      <a:r>
                        <a:rPr lang="en-US" sz="1600" dirty="0" smtClean="0"/>
                        <a:t>revenge</a:t>
                      </a:r>
                      <a:endParaRPr lang="en-US" sz="1600" dirty="0"/>
                    </a:p>
                  </a:txBody>
                  <a:tcPr/>
                </a:tc>
                <a:tc>
                  <a:txBody>
                    <a:bodyPr/>
                    <a:lstStyle/>
                    <a:p>
                      <a:r>
                        <a:rPr lang="en-US" sz="1600" dirty="0" smtClean="0"/>
                        <a:t>Forgiveness</a:t>
                      </a:r>
                    </a:p>
                    <a:p>
                      <a:r>
                        <a:rPr lang="en-US" sz="1600" dirty="0" smtClean="0"/>
                        <a:t>Helpfulness</a:t>
                      </a:r>
                    </a:p>
                    <a:p>
                      <a:r>
                        <a:rPr lang="en-US" sz="1600" dirty="0" smtClean="0"/>
                        <a:t>Compassion</a:t>
                      </a:r>
                      <a:endParaRPr lang="en-US" sz="1600" dirty="0"/>
                    </a:p>
                  </a:txBody>
                  <a:tcPr/>
                </a:tc>
                <a:tc>
                  <a:txBody>
                    <a:bodyPr/>
                    <a:lstStyle/>
                    <a:p>
                      <a:r>
                        <a:rPr lang="en-US" sz="1600" dirty="0" smtClean="0"/>
                        <a:t>Are</a:t>
                      </a:r>
                      <a:r>
                        <a:rPr lang="en-US" sz="1600" baseline="0" dirty="0" smtClean="0"/>
                        <a:t> you telling me this to be helpful or hurtful?</a:t>
                      </a:r>
                      <a:endParaRPr lang="en-US" sz="1600" dirty="0"/>
                    </a:p>
                  </a:txBody>
                  <a:tcPr/>
                </a:tc>
              </a:tr>
              <a:tr h="985625">
                <a:tc>
                  <a:txBody>
                    <a:bodyPr/>
                    <a:lstStyle/>
                    <a:p>
                      <a:r>
                        <a:rPr lang="en-US" sz="1600" dirty="0" smtClean="0"/>
                        <a:t>Child sees someone hurt</a:t>
                      </a:r>
                      <a:endParaRPr lang="en-US" sz="1600" dirty="0"/>
                    </a:p>
                  </a:txBody>
                  <a:tcPr/>
                </a:tc>
                <a:tc>
                  <a:txBody>
                    <a:bodyPr/>
                    <a:lstStyle/>
                    <a:p>
                      <a:r>
                        <a:rPr lang="en-US" sz="1600" dirty="0" smtClean="0"/>
                        <a:t>Pushed, hit, etc. </a:t>
                      </a:r>
                      <a:endParaRPr lang="en-US" sz="1600" dirty="0"/>
                    </a:p>
                  </a:txBody>
                  <a:tcPr/>
                </a:tc>
                <a:tc>
                  <a:txBody>
                    <a:bodyPr/>
                    <a:lstStyle/>
                    <a:p>
                      <a:r>
                        <a:rPr lang="en-US" sz="1600" dirty="0" smtClean="0"/>
                        <a:t>Questions safety</a:t>
                      </a:r>
                      <a:endParaRPr lang="en-US" sz="1600" dirty="0"/>
                    </a:p>
                  </a:txBody>
                  <a:tcPr/>
                </a:tc>
                <a:tc>
                  <a:txBody>
                    <a:bodyPr/>
                    <a:lstStyle/>
                    <a:p>
                      <a:r>
                        <a:rPr lang="en-US" sz="1600" dirty="0" smtClean="0"/>
                        <a:t>Trust, friendship</a:t>
                      </a:r>
                      <a:r>
                        <a:rPr lang="en-US" sz="1600" baseline="0" dirty="0" smtClean="0"/>
                        <a:t> (keeping an eye out for each other</a:t>
                      </a:r>
                      <a:endParaRPr lang="en-US" sz="1600" dirty="0"/>
                    </a:p>
                  </a:txBody>
                  <a:tcPr/>
                </a:tc>
                <a:tc>
                  <a:txBody>
                    <a:bodyPr/>
                    <a:lstStyle/>
                    <a:p>
                      <a:r>
                        <a:rPr lang="en-US" sz="1600" dirty="0" smtClean="0"/>
                        <a:t>I will take care of it;</a:t>
                      </a:r>
                      <a:r>
                        <a:rPr lang="en-US" sz="1600" baseline="0" dirty="0" smtClean="0"/>
                        <a:t> it’ll keep everyone safe. </a:t>
                      </a:r>
                    </a:p>
                    <a:p>
                      <a:r>
                        <a:rPr lang="en-US" sz="1600" baseline="0" dirty="0" smtClean="0"/>
                        <a:t>____ will ____.</a:t>
                      </a:r>
                      <a:endParaRPr lang="en-US" sz="1600" dirty="0"/>
                    </a:p>
                  </a:txBody>
                  <a:tcPr/>
                </a:tc>
              </a:tr>
            </a:tbl>
          </a:graphicData>
        </a:graphic>
      </p:graphicFrame>
    </p:spTree>
    <p:extLst>
      <p:ext uri="{BB962C8B-B14F-4D97-AF65-F5344CB8AC3E}">
        <p14:creationId xmlns:p14="http://schemas.microsoft.com/office/powerpoint/2010/main" val="937420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Brain Stem</a:t>
            </a:r>
            <a:endParaRPr lang="en-US" dirty="0"/>
          </a:p>
        </p:txBody>
      </p:sp>
      <p:sp>
        <p:nvSpPr>
          <p:cNvPr id="4" name="Content Placeholder 3"/>
          <p:cNvSpPr>
            <a:spLocks noGrp="1"/>
          </p:cNvSpPr>
          <p:nvPr>
            <p:ph sz="quarter" idx="14"/>
          </p:nvPr>
        </p:nvSpPr>
        <p:spPr/>
        <p:txBody>
          <a:bodyPr>
            <a:normAutofit fontScale="92500"/>
          </a:bodyPr>
          <a:lstStyle/>
          <a:p>
            <a:r>
              <a:rPr lang="en-US" sz="2800" dirty="0" smtClean="0"/>
              <a:t>Survival </a:t>
            </a:r>
            <a:r>
              <a:rPr lang="en-US" sz="2800" dirty="0" smtClean="0"/>
              <a:t>State</a:t>
            </a:r>
          </a:p>
          <a:p>
            <a:endParaRPr lang="en-US" dirty="0" smtClean="0"/>
          </a:p>
          <a:p>
            <a:r>
              <a:rPr lang="en-US" dirty="0" smtClean="0"/>
              <a:t>Child Example</a:t>
            </a:r>
          </a:p>
          <a:p>
            <a:pPr lvl="1"/>
            <a:r>
              <a:rPr lang="en-US" dirty="0" smtClean="0"/>
              <a:t>Fighting</a:t>
            </a:r>
            <a:endParaRPr lang="en-US" dirty="0" smtClean="0"/>
          </a:p>
          <a:p>
            <a:pPr lvl="1"/>
            <a:r>
              <a:rPr lang="en-US" dirty="0" smtClean="0"/>
              <a:t>Shut down</a:t>
            </a:r>
          </a:p>
          <a:p>
            <a:pPr lvl="1"/>
            <a:r>
              <a:rPr lang="en-US" dirty="0" smtClean="0"/>
              <a:t>Run away</a:t>
            </a:r>
          </a:p>
          <a:p>
            <a:pPr lvl="1"/>
            <a:r>
              <a:rPr lang="en-US" dirty="0" smtClean="0"/>
              <a:t>Physical aggression</a:t>
            </a:r>
          </a:p>
          <a:p>
            <a:pPr lvl="1"/>
            <a:endParaRPr lang="en-US" dirty="0"/>
          </a:p>
          <a:p>
            <a:pPr lvl="1"/>
            <a:r>
              <a:rPr lang="en-US" dirty="0" smtClean="0"/>
              <a:t>AM I SAFE?</a:t>
            </a:r>
            <a:endParaRPr lang="en-US" dirty="0" smtClean="0"/>
          </a:p>
          <a:p>
            <a:pPr lvl="1"/>
            <a:endParaRPr lang="en-US" dirty="0"/>
          </a:p>
          <a:p>
            <a:endParaRPr lang="en-US" dirty="0"/>
          </a:p>
          <a:p>
            <a:endParaRPr lang="en-US" dirty="0" smtClean="0"/>
          </a:p>
          <a:p>
            <a:endParaRPr lang="en-US" dirty="0"/>
          </a:p>
        </p:txBody>
      </p:sp>
      <p:pic>
        <p:nvPicPr>
          <p:cNvPr id="6146"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042988" y="2824468"/>
            <a:ext cx="3419475" cy="2471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1092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153834" cy="1334536"/>
          </a:xfrm>
        </p:spPr>
        <p:txBody>
          <a:bodyPr>
            <a:normAutofit/>
          </a:bodyPr>
          <a:lstStyle/>
          <a:p>
            <a:r>
              <a:rPr lang="en-US" dirty="0" smtClean="0"/>
              <a:t>Aggressive Children are “Out of Sink” </a:t>
            </a:r>
            <a:endParaRPr lang="en-US" dirty="0"/>
          </a:p>
        </p:txBody>
      </p:sp>
      <p:sp>
        <p:nvSpPr>
          <p:cNvPr id="3" name="Content Placeholder 2"/>
          <p:cNvSpPr>
            <a:spLocks noGrp="1"/>
          </p:cNvSpPr>
          <p:nvPr>
            <p:ph idx="1"/>
          </p:nvPr>
        </p:nvSpPr>
        <p:spPr>
          <a:xfrm>
            <a:off x="1066800" y="2133600"/>
            <a:ext cx="6777317" cy="4191000"/>
          </a:xfrm>
        </p:spPr>
        <p:txBody>
          <a:bodyPr>
            <a:normAutofit/>
          </a:bodyPr>
          <a:lstStyle/>
          <a:p>
            <a:r>
              <a:rPr lang="en-US" sz="2000" dirty="0" smtClean="0"/>
              <a:t>They may have an unbalanced nervous system. A balanced nervous system means a child (or adult) may get upset but can quickly cam themselves and redirect frustration</a:t>
            </a:r>
          </a:p>
          <a:p>
            <a:endParaRPr lang="en-US" sz="2000" dirty="0" smtClean="0"/>
          </a:p>
          <a:p>
            <a:r>
              <a:rPr lang="en-US" sz="2000" dirty="0" smtClean="0"/>
              <a:t>They may have an over-reactive or under-sensitive “alarm system” in their brain. </a:t>
            </a:r>
          </a:p>
          <a:p>
            <a:pPr lvl="1"/>
            <a:r>
              <a:rPr lang="en-US" sz="1400" u="sng" dirty="0" smtClean="0"/>
              <a:t>Over-reactive</a:t>
            </a:r>
            <a:r>
              <a:rPr lang="en-US" sz="1400" dirty="0" smtClean="0"/>
              <a:t>: Child perceives threats where there are none. Child reacts to everyday events in defensive or attacking ways: fly off the handle, impulsive violence, set off just by looking at them, don’t handle frustration or disappointment well, act out their feelings. </a:t>
            </a:r>
            <a:r>
              <a:rPr lang="en-US" sz="1400" dirty="0"/>
              <a:t>(Alarm goes off for no reason</a:t>
            </a:r>
            <a:r>
              <a:rPr lang="en-US" sz="1400" dirty="0" smtClean="0"/>
              <a:t>)</a:t>
            </a:r>
          </a:p>
          <a:p>
            <a:pPr lvl="1"/>
            <a:r>
              <a:rPr lang="en-US" sz="1400" u="sng" dirty="0" smtClean="0"/>
              <a:t>Under-sensitive</a:t>
            </a:r>
            <a:r>
              <a:rPr lang="en-US" sz="1400" dirty="0" smtClean="0"/>
              <a:t>: Child who struggles to feel, shuts down, seems out of control, bizarre acts of violence, substitutes contempt for empathy. (Like having an alarm system that doesn’t work)</a:t>
            </a:r>
          </a:p>
          <a:p>
            <a:pPr lvl="1"/>
            <a:endParaRPr lang="en-US" sz="1400" dirty="0"/>
          </a:p>
        </p:txBody>
      </p:sp>
    </p:spTree>
    <p:extLst>
      <p:ext uri="{BB962C8B-B14F-4D97-AF65-F5344CB8AC3E}">
        <p14:creationId xmlns:p14="http://schemas.microsoft.com/office/powerpoint/2010/main" val="1567387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Strategy # 4</a:t>
            </a:r>
            <a:br>
              <a:rPr lang="en-US" dirty="0" smtClean="0"/>
            </a:br>
            <a:r>
              <a:rPr lang="en-US" dirty="0" smtClean="0"/>
              <a:t>Teach/Model the Skill of Composure</a:t>
            </a:r>
            <a:endParaRPr lang="en-US" dirty="0"/>
          </a:p>
        </p:txBody>
      </p:sp>
      <p:sp>
        <p:nvSpPr>
          <p:cNvPr id="3" name="Content Placeholder 2"/>
          <p:cNvSpPr>
            <a:spLocks noGrp="1"/>
          </p:cNvSpPr>
          <p:nvPr>
            <p:ph idx="1"/>
          </p:nvPr>
        </p:nvSpPr>
        <p:spPr>
          <a:xfrm>
            <a:off x="1043492" y="2323653"/>
            <a:ext cx="6777317" cy="2019748"/>
          </a:xfrm>
        </p:spPr>
        <p:txBody>
          <a:bodyPr>
            <a:normAutofit fontScale="92500" lnSpcReduction="10000"/>
          </a:bodyPr>
          <a:lstStyle/>
          <a:p>
            <a:r>
              <a:rPr lang="en-US" dirty="0" smtClean="0"/>
              <a:t>S.T.A.R-</a:t>
            </a:r>
            <a:r>
              <a:rPr lang="en-US" sz="2200" b="1" dirty="0" smtClean="0"/>
              <a:t>S</a:t>
            </a:r>
            <a:r>
              <a:rPr lang="en-US" sz="2200" dirty="0" smtClean="0"/>
              <a:t>top, </a:t>
            </a:r>
            <a:r>
              <a:rPr lang="en-US" sz="2200" b="1" dirty="0" smtClean="0"/>
              <a:t>T</a:t>
            </a:r>
            <a:r>
              <a:rPr lang="en-US" sz="2200" dirty="0" smtClean="0"/>
              <a:t>ake a deep breath, </a:t>
            </a:r>
            <a:r>
              <a:rPr lang="en-US" sz="2200" b="1" dirty="0" smtClean="0"/>
              <a:t>A</a:t>
            </a:r>
            <a:r>
              <a:rPr lang="en-US" sz="2200" dirty="0" smtClean="0"/>
              <a:t>nd, </a:t>
            </a:r>
            <a:r>
              <a:rPr lang="en-US" sz="2200" b="1" dirty="0" smtClean="0"/>
              <a:t>R</a:t>
            </a:r>
            <a:r>
              <a:rPr lang="en-US" sz="2200" dirty="0" smtClean="0"/>
              <a:t>elax</a:t>
            </a:r>
          </a:p>
          <a:p>
            <a:r>
              <a:rPr lang="en-US" sz="2200" dirty="0" smtClean="0"/>
              <a:t>Deep Breathing</a:t>
            </a:r>
          </a:p>
          <a:p>
            <a:r>
              <a:rPr lang="en-US" sz="2200" dirty="0" smtClean="0"/>
              <a:t>Pivot </a:t>
            </a:r>
          </a:p>
          <a:p>
            <a:pPr lvl="2"/>
            <a:r>
              <a:rPr lang="en-US" sz="1800" dirty="0" smtClean="0"/>
              <a:t>Teach skills of composure</a:t>
            </a:r>
          </a:p>
          <a:p>
            <a:pPr lvl="2"/>
            <a:r>
              <a:rPr lang="en-US" sz="1800" dirty="0" smtClean="0"/>
              <a:t>Model skills of composure</a:t>
            </a:r>
          </a:p>
          <a:p>
            <a:pPr lvl="2"/>
            <a:r>
              <a:rPr lang="en-US" sz="1800" dirty="0" smtClean="0"/>
              <a:t>Takes time; everyone make mistakes</a:t>
            </a:r>
          </a:p>
          <a:p>
            <a:pPr lvl="2"/>
            <a:endParaRPr lang="en-US" sz="1800" dirty="0" smtClean="0"/>
          </a:p>
        </p:txBody>
      </p:sp>
      <p:sp>
        <p:nvSpPr>
          <p:cNvPr id="4" name="TextBox 3"/>
          <p:cNvSpPr txBox="1"/>
          <p:nvPr/>
        </p:nvSpPr>
        <p:spPr>
          <a:xfrm>
            <a:off x="990600" y="4724400"/>
            <a:ext cx="7239000" cy="1200329"/>
          </a:xfrm>
          <a:prstGeom prst="rect">
            <a:avLst/>
          </a:prstGeom>
          <a:noFill/>
          <a:ln w="38100">
            <a:solidFill>
              <a:schemeClr val="accent1"/>
            </a:solidFill>
            <a:prstDash val="sysDot"/>
          </a:ln>
        </p:spPr>
        <p:txBody>
          <a:bodyPr wrap="square" rtlCol="0">
            <a:spAutoFit/>
          </a:bodyPr>
          <a:lstStyle/>
          <a:p>
            <a:pPr marL="685800" lvl="2" indent="0">
              <a:buNone/>
            </a:pPr>
            <a:r>
              <a:rPr lang="en-US" dirty="0"/>
              <a:t>Composure = Self control </a:t>
            </a:r>
            <a:r>
              <a:rPr lang="en-US" dirty="0" smtClean="0"/>
              <a:t> </a:t>
            </a:r>
          </a:p>
          <a:p>
            <a:pPr marL="685800" lvl="2" indent="0">
              <a:buNone/>
            </a:pPr>
            <a:r>
              <a:rPr lang="en-US" dirty="0" smtClean="0"/>
              <a:t>Self </a:t>
            </a:r>
            <a:r>
              <a:rPr lang="en-US" dirty="0"/>
              <a:t>control = Being aware of </a:t>
            </a:r>
            <a:r>
              <a:rPr lang="en-US" dirty="0" smtClean="0"/>
              <a:t>your own </a:t>
            </a:r>
            <a:r>
              <a:rPr lang="en-US" dirty="0"/>
              <a:t>thoughts and </a:t>
            </a:r>
            <a:r>
              <a:rPr lang="en-US" dirty="0" smtClean="0"/>
              <a:t>feelings and building willpower over impulse and insecurity. </a:t>
            </a:r>
            <a:endParaRPr lang="en-US" dirty="0"/>
          </a:p>
        </p:txBody>
      </p:sp>
    </p:spTree>
    <p:extLst>
      <p:ext uri="{BB962C8B-B14F-4D97-AF65-F5344CB8AC3E}">
        <p14:creationId xmlns:p14="http://schemas.microsoft.com/office/powerpoint/2010/main" val="1118534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Strategy #5</a:t>
            </a:r>
            <a:br>
              <a:rPr lang="en-US" dirty="0" smtClean="0"/>
            </a:br>
            <a:r>
              <a:rPr lang="en-US" dirty="0" smtClean="0"/>
              <a:t>Safe Center</a:t>
            </a:r>
            <a:endParaRPr lang="en-US" dirty="0"/>
          </a:p>
        </p:txBody>
      </p:sp>
      <p:sp>
        <p:nvSpPr>
          <p:cNvPr id="3" name="Content Placeholder 2"/>
          <p:cNvSpPr>
            <a:spLocks noGrp="1"/>
          </p:cNvSpPr>
          <p:nvPr>
            <p:ph idx="1"/>
          </p:nvPr>
        </p:nvSpPr>
        <p:spPr/>
        <p:txBody>
          <a:bodyPr/>
          <a:lstStyle/>
          <a:p>
            <a:r>
              <a:rPr lang="en-US" dirty="0" smtClean="0"/>
              <a:t>Place where kids can self regulate</a:t>
            </a:r>
          </a:p>
          <a:p>
            <a:endParaRPr lang="en-US" dirty="0"/>
          </a:p>
          <a:p>
            <a:r>
              <a:rPr lang="en-US" dirty="0" smtClean="0"/>
              <a:t>Place where kids go to calm down, sad, angry, frustrated, jealous…etc.</a:t>
            </a:r>
          </a:p>
          <a:p>
            <a:endParaRPr lang="en-US" dirty="0" smtClean="0"/>
          </a:p>
          <a:p>
            <a:r>
              <a:rPr lang="en-US" dirty="0" smtClean="0"/>
              <a:t>NOT a time out (make a different area if you have a time out/time away spot)</a:t>
            </a:r>
          </a:p>
        </p:txBody>
      </p:sp>
    </p:spTree>
    <p:extLst>
      <p:ext uri="{BB962C8B-B14F-4D97-AF65-F5344CB8AC3E}">
        <p14:creationId xmlns:p14="http://schemas.microsoft.com/office/powerpoint/2010/main" val="2481096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024744" cy="1143000"/>
          </a:xfrm>
        </p:spPr>
        <p:txBody>
          <a:bodyPr/>
          <a:lstStyle/>
          <a:p>
            <a:r>
              <a:rPr lang="en-US" dirty="0" smtClean="0"/>
              <a:t>Safe Center</a:t>
            </a:r>
            <a:endParaRPr lang="en-US" dirty="0"/>
          </a:p>
        </p:txBody>
      </p:sp>
      <p:sp>
        <p:nvSpPr>
          <p:cNvPr id="3" name="Content Placeholder 2"/>
          <p:cNvSpPr>
            <a:spLocks noGrp="1"/>
          </p:cNvSpPr>
          <p:nvPr>
            <p:ph idx="1"/>
          </p:nvPr>
        </p:nvSpPr>
        <p:spPr>
          <a:xfrm>
            <a:off x="1043492" y="1600200"/>
            <a:ext cx="6777317" cy="4495800"/>
          </a:xfrm>
        </p:spPr>
        <p:txBody>
          <a:bodyPr>
            <a:normAutofit lnSpcReduction="10000"/>
          </a:bodyPr>
          <a:lstStyle/>
          <a:p>
            <a:r>
              <a:rPr lang="en-US" dirty="0" smtClean="0"/>
              <a:t>Stress and stressful thoughts precede anger and upset</a:t>
            </a:r>
          </a:p>
          <a:p>
            <a:pPr lvl="2">
              <a:buClr>
                <a:srgbClr val="94C600"/>
              </a:buClr>
            </a:pPr>
            <a:r>
              <a:rPr lang="en-US" dirty="0">
                <a:solidFill>
                  <a:srgbClr val="3E3D2D"/>
                </a:solidFill>
              </a:rPr>
              <a:t>Math is hard, fight at home or on the bus, kid looked at them </a:t>
            </a:r>
            <a:r>
              <a:rPr lang="en-US" dirty="0" smtClean="0">
                <a:solidFill>
                  <a:srgbClr val="3E3D2D"/>
                </a:solidFill>
              </a:rPr>
              <a:t>wrong</a:t>
            </a:r>
          </a:p>
          <a:p>
            <a:pPr marL="685800" lvl="2" indent="0">
              <a:buClr>
                <a:srgbClr val="94C600"/>
              </a:buClr>
              <a:buNone/>
            </a:pPr>
            <a:endParaRPr lang="en-US" dirty="0" smtClean="0"/>
          </a:p>
          <a:p>
            <a:r>
              <a:rPr lang="en-US" dirty="0" smtClean="0"/>
              <a:t>Kids need a place to go to “let go” of these feelings </a:t>
            </a:r>
          </a:p>
          <a:p>
            <a:pPr marL="68580" indent="0">
              <a:buNone/>
            </a:pPr>
            <a:endParaRPr lang="en-US" dirty="0" smtClean="0"/>
          </a:p>
          <a:p>
            <a:r>
              <a:rPr lang="en-US" dirty="0" smtClean="0"/>
              <a:t>Have to teach them what to do there</a:t>
            </a:r>
          </a:p>
          <a:p>
            <a:pPr lvl="2"/>
            <a:r>
              <a:rPr lang="en-US" dirty="0" smtClean="0"/>
              <a:t>Deep breathing, looks at friends/family pictures, squeeze clay, rip paper, read a book etc. </a:t>
            </a:r>
          </a:p>
          <a:p>
            <a:pPr lvl="2"/>
            <a:endParaRPr lang="en-US" dirty="0" smtClean="0"/>
          </a:p>
        </p:txBody>
      </p:sp>
    </p:spTree>
    <p:extLst>
      <p:ext uri="{BB962C8B-B14F-4D97-AF65-F5344CB8AC3E}">
        <p14:creationId xmlns:p14="http://schemas.microsoft.com/office/powerpoint/2010/main" val="192180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 Place</a:t>
            </a:r>
            <a:endParaRPr lang="en-US" dirty="0"/>
          </a:p>
        </p:txBody>
      </p:sp>
      <p:sp>
        <p:nvSpPr>
          <p:cNvPr id="3" name="Text Placeholder 2"/>
          <p:cNvSpPr>
            <a:spLocks noGrp="1"/>
          </p:cNvSpPr>
          <p:nvPr>
            <p:ph type="body" idx="1"/>
          </p:nvPr>
        </p:nvSpPr>
        <p:spPr>
          <a:xfrm>
            <a:off x="990600" y="2209800"/>
            <a:ext cx="3057148" cy="639762"/>
          </a:xfrm>
        </p:spPr>
        <p:txBody>
          <a:bodyPr>
            <a:normAutofit/>
          </a:bodyPr>
          <a:lstStyle/>
          <a:p>
            <a:r>
              <a:rPr lang="en-US" dirty="0" smtClean="0"/>
              <a:t>Where one goes to</a:t>
            </a:r>
            <a:endParaRPr lang="en-US" dirty="0"/>
          </a:p>
        </p:txBody>
      </p:sp>
      <p:sp>
        <p:nvSpPr>
          <p:cNvPr id="4" name="Content Placeholder 3"/>
          <p:cNvSpPr>
            <a:spLocks noGrp="1"/>
          </p:cNvSpPr>
          <p:nvPr>
            <p:ph sz="half" idx="2"/>
          </p:nvPr>
        </p:nvSpPr>
        <p:spPr>
          <a:xfrm>
            <a:off x="838200" y="2971800"/>
            <a:ext cx="3419856" cy="2835797"/>
          </a:xfrm>
        </p:spPr>
        <p:txBody>
          <a:bodyPr>
            <a:normAutofit lnSpcReduction="10000"/>
          </a:bodyPr>
          <a:lstStyle/>
          <a:p>
            <a:r>
              <a:rPr lang="en-US" dirty="0" smtClean="0"/>
              <a:t>Relax </a:t>
            </a:r>
          </a:p>
          <a:p>
            <a:r>
              <a:rPr lang="en-US" dirty="0" smtClean="0"/>
              <a:t>Regain Composure</a:t>
            </a:r>
          </a:p>
          <a:p>
            <a:r>
              <a:rPr lang="en-US" dirty="0" smtClean="0"/>
              <a:t>Maintain Control (before, during or after upset/anger)</a:t>
            </a:r>
          </a:p>
          <a:p>
            <a:r>
              <a:rPr lang="en-US" dirty="0" smtClean="0"/>
              <a:t>Do calming activities </a:t>
            </a:r>
            <a:endParaRPr lang="en-US" dirty="0"/>
          </a:p>
        </p:txBody>
      </p:sp>
      <p:sp>
        <p:nvSpPr>
          <p:cNvPr id="5" name="Text Placeholder 4"/>
          <p:cNvSpPr>
            <a:spLocks noGrp="1"/>
          </p:cNvSpPr>
          <p:nvPr>
            <p:ph type="body" sz="quarter" idx="3"/>
          </p:nvPr>
        </p:nvSpPr>
        <p:spPr>
          <a:xfrm>
            <a:off x="5257800" y="2209800"/>
            <a:ext cx="3055717" cy="639762"/>
          </a:xfrm>
        </p:spPr>
        <p:txBody>
          <a:bodyPr/>
          <a:lstStyle/>
          <a:p>
            <a:r>
              <a:rPr lang="en-US" dirty="0" smtClean="0"/>
              <a:t>Rules</a:t>
            </a:r>
            <a:endParaRPr lang="en-US" dirty="0"/>
          </a:p>
        </p:txBody>
      </p:sp>
      <p:sp>
        <p:nvSpPr>
          <p:cNvPr id="6" name="Content Placeholder 5"/>
          <p:cNvSpPr>
            <a:spLocks noGrp="1"/>
          </p:cNvSpPr>
          <p:nvPr>
            <p:ph sz="quarter" idx="4"/>
          </p:nvPr>
        </p:nvSpPr>
        <p:spPr>
          <a:xfrm>
            <a:off x="4876800" y="2971800"/>
            <a:ext cx="3419856" cy="2835797"/>
          </a:xfrm>
        </p:spPr>
        <p:txBody>
          <a:bodyPr>
            <a:normAutofit fontScale="92500"/>
          </a:bodyPr>
          <a:lstStyle/>
          <a:p>
            <a:r>
              <a:rPr lang="en-US" dirty="0" smtClean="0"/>
              <a:t>One person at a time</a:t>
            </a:r>
          </a:p>
          <a:p>
            <a:r>
              <a:rPr lang="en-US" dirty="0" smtClean="0"/>
              <a:t>Teacher can send or remove a student</a:t>
            </a:r>
          </a:p>
          <a:p>
            <a:r>
              <a:rPr lang="en-US" dirty="0" smtClean="0"/>
              <a:t>Student can send or remove him/herself</a:t>
            </a:r>
          </a:p>
          <a:p>
            <a:r>
              <a:rPr lang="en-US" dirty="0" smtClean="0"/>
              <a:t>Friends can suggest the safe center</a:t>
            </a:r>
            <a:endParaRPr lang="en-US" dirty="0"/>
          </a:p>
        </p:txBody>
      </p:sp>
      <p:cxnSp>
        <p:nvCxnSpPr>
          <p:cNvPr id="7" name="Straight Connector 6"/>
          <p:cNvCxnSpPr/>
          <p:nvPr/>
        </p:nvCxnSpPr>
        <p:spPr>
          <a:xfrm>
            <a:off x="4572000" y="2438400"/>
            <a:ext cx="0" cy="358140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628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we don’t, who will…???</a:t>
            </a:r>
            <a:endParaRPr lang="en-US" dirty="0"/>
          </a:p>
        </p:txBody>
      </p:sp>
      <p:sp>
        <p:nvSpPr>
          <p:cNvPr id="3" name="Content Placeholder 2"/>
          <p:cNvSpPr>
            <a:spLocks noGrp="1"/>
          </p:cNvSpPr>
          <p:nvPr>
            <p:ph sz="quarter" idx="13"/>
          </p:nvPr>
        </p:nvSpPr>
        <p:spPr>
          <a:xfrm>
            <a:off x="1042416" y="2313432"/>
            <a:ext cx="3419856" cy="1953768"/>
          </a:xfrm>
        </p:spPr>
        <p:txBody>
          <a:bodyPr/>
          <a:lstStyle/>
          <a:p>
            <a:r>
              <a:rPr lang="en-US" dirty="0" smtClean="0"/>
              <a:t>We don’t always reap the fruits of our labor…years labor</a:t>
            </a:r>
          </a:p>
          <a:p>
            <a:endParaRPr lang="en-US" dirty="0"/>
          </a:p>
        </p:txBody>
      </p:sp>
      <p:sp>
        <p:nvSpPr>
          <p:cNvPr id="4" name="Content Placeholder 3"/>
          <p:cNvSpPr>
            <a:spLocks noGrp="1"/>
          </p:cNvSpPr>
          <p:nvPr>
            <p:ph sz="quarter" idx="14"/>
          </p:nvPr>
        </p:nvSpPr>
        <p:spPr>
          <a:xfrm>
            <a:off x="4645152" y="2313431"/>
            <a:ext cx="3419856" cy="2334769"/>
          </a:xfrm>
        </p:spPr>
        <p:txBody>
          <a:bodyPr>
            <a:normAutofit/>
          </a:bodyPr>
          <a:lstStyle/>
          <a:p>
            <a:r>
              <a:rPr lang="en-US" dirty="0" smtClean="0"/>
              <a:t>Compare behavior and academics</a:t>
            </a:r>
          </a:p>
        </p:txBody>
      </p:sp>
      <p:sp>
        <p:nvSpPr>
          <p:cNvPr id="5" name="TextBox 4"/>
          <p:cNvSpPr txBox="1"/>
          <p:nvPr/>
        </p:nvSpPr>
        <p:spPr>
          <a:xfrm>
            <a:off x="1066800" y="4724400"/>
            <a:ext cx="6934200" cy="830997"/>
          </a:xfrm>
          <a:prstGeom prst="rect">
            <a:avLst/>
          </a:prstGeom>
          <a:noFill/>
          <a:ln w="28575">
            <a:solidFill>
              <a:schemeClr val="tx1">
                <a:lumMod val="50000"/>
                <a:lumOff val="50000"/>
              </a:schemeClr>
            </a:solidFill>
          </a:ln>
        </p:spPr>
        <p:txBody>
          <a:bodyPr wrap="square" rtlCol="0">
            <a:spAutoFit/>
          </a:bodyPr>
          <a:lstStyle/>
          <a:p>
            <a:pPr algn="ctr"/>
            <a:r>
              <a:rPr lang="en-US" sz="2400" dirty="0" smtClean="0"/>
              <a:t>Challenging behavior is hard and frustrating and consuming; all we can do is our best. </a:t>
            </a:r>
            <a:endParaRPr lang="en-US" sz="2400" dirty="0"/>
          </a:p>
        </p:txBody>
      </p:sp>
    </p:spTree>
    <p:extLst>
      <p:ext uri="{BB962C8B-B14F-4D97-AF65-F5344CB8AC3E}">
        <p14:creationId xmlns:p14="http://schemas.microsoft.com/office/powerpoint/2010/main" val="660925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the next 60 minutes, you will be able to understand</a:t>
            </a:r>
            <a:endParaRPr lang="en-US" dirty="0"/>
          </a:p>
        </p:txBody>
      </p:sp>
      <p:sp>
        <p:nvSpPr>
          <p:cNvPr id="3" name="Content Placeholder 2"/>
          <p:cNvSpPr>
            <a:spLocks noGrp="1"/>
          </p:cNvSpPr>
          <p:nvPr>
            <p:ph idx="1"/>
          </p:nvPr>
        </p:nvSpPr>
        <p:spPr>
          <a:xfrm>
            <a:off x="1043493" y="2323653"/>
            <a:ext cx="6424108" cy="3086548"/>
          </a:xfrm>
        </p:spPr>
        <p:txBody>
          <a:bodyPr>
            <a:normAutofit fontScale="92500"/>
          </a:bodyPr>
          <a:lstStyle/>
          <a:p>
            <a:pPr lvl="0"/>
            <a:r>
              <a:rPr lang="en-US" dirty="0"/>
              <a:t>The different parts of the brain and how it relates to behavior</a:t>
            </a:r>
          </a:p>
          <a:p>
            <a:pPr lvl="0"/>
            <a:r>
              <a:rPr lang="en-US" dirty="0"/>
              <a:t>Strategies for students that tattle (or skills to teach them)</a:t>
            </a:r>
          </a:p>
          <a:p>
            <a:pPr lvl="0"/>
            <a:r>
              <a:rPr lang="en-US" dirty="0"/>
              <a:t>Strategies students with anger/aggression (or skills to teach them)</a:t>
            </a:r>
          </a:p>
          <a:p>
            <a:pPr lvl="0"/>
            <a:r>
              <a:rPr lang="en-US" dirty="0"/>
              <a:t>Our perception has a profound effect on the situation  </a:t>
            </a:r>
          </a:p>
          <a:p>
            <a:endParaRPr lang="en-US" dirty="0" smtClean="0"/>
          </a:p>
          <a:p>
            <a:pPr marL="68580" indent="0">
              <a:buNone/>
            </a:pPr>
            <a:endParaRPr lang="en-US" dirty="0" smtClean="0"/>
          </a:p>
        </p:txBody>
      </p:sp>
    </p:spTree>
    <p:extLst>
      <p:ext uri="{BB962C8B-B14F-4D97-AF65-F5344CB8AC3E}">
        <p14:creationId xmlns:p14="http://schemas.microsoft.com/office/powerpoint/2010/main" val="2654455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Challenging Behavior</a:t>
            </a:r>
            <a:endParaRPr lang="en-US" dirty="0"/>
          </a:p>
        </p:txBody>
      </p:sp>
      <p:sp>
        <p:nvSpPr>
          <p:cNvPr id="3" name="Content Placeholder 2"/>
          <p:cNvSpPr>
            <a:spLocks noGrp="1"/>
          </p:cNvSpPr>
          <p:nvPr>
            <p:ph idx="1"/>
          </p:nvPr>
        </p:nvSpPr>
        <p:spPr/>
        <p:txBody>
          <a:bodyPr/>
          <a:lstStyle/>
          <a:p>
            <a:r>
              <a:rPr lang="en-US" dirty="0" smtClean="0"/>
              <a:t>Happens daily, weekly, monthly, yearly in our profession</a:t>
            </a:r>
          </a:p>
          <a:p>
            <a:endParaRPr lang="en-US" dirty="0" smtClean="0"/>
          </a:p>
          <a:p>
            <a:r>
              <a:rPr lang="en-US" dirty="0" smtClean="0"/>
              <a:t>Lots of reasons it happens</a:t>
            </a:r>
          </a:p>
          <a:p>
            <a:endParaRPr lang="en-US" dirty="0" smtClean="0"/>
          </a:p>
          <a:p>
            <a:r>
              <a:rPr lang="en-US" dirty="0" smtClean="0"/>
              <a:t>There is no “quick cure”, it’s about long term development and growth. </a:t>
            </a:r>
          </a:p>
          <a:p>
            <a:endParaRPr lang="en-US" dirty="0"/>
          </a:p>
        </p:txBody>
      </p:sp>
    </p:spTree>
    <p:extLst>
      <p:ext uri="{BB962C8B-B14F-4D97-AF65-F5344CB8AC3E}">
        <p14:creationId xmlns:p14="http://schemas.microsoft.com/office/powerpoint/2010/main" val="2860252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143000"/>
            <a:ext cx="7024744" cy="1143000"/>
          </a:xfrm>
        </p:spPr>
        <p:txBody>
          <a:bodyPr>
            <a:normAutofit fontScale="90000"/>
          </a:bodyPr>
          <a:lstStyle/>
          <a:p>
            <a:r>
              <a:rPr lang="en-US" dirty="0" smtClean="0"/>
              <a:t>To better understand behavior, we need to better understand our brain</a:t>
            </a:r>
            <a:endParaRPr lang="en-US" dirty="0"/>
          </a:p>
        </p:txBody>
      </p:sp>
      <p:sp>
        <p:nvSpPr>
          <p:cNvPr id="3" name="Content Placeholder 2"/>
          <p:cNvSpPr>
            <a:spLocks noGrp="1"/>
          </p:cNvSpPr>
          <p:nvPr>
            <p:ph sz="quarter" idx="13"/>
          </p:nvPr>
        </p:nvSpPr>
        <p:spPr/>
        <p:txBody>
          <a:bodyPr/>
          <a:lstStyle/>
          <a:p>
            <a:r>
              <a:rPr lang="en-US" dirty="0" smtClean="0"/>
              <a:t>3 parts of the brain</a:t>
            </a:r>
          </a:p>
          <a:p>
            <a:pPr lvl="1"/>
            <a:r>
              <a:rPr lang="en-US" dirty="0" smtClean="0"/>
              <a:t>Frontal lobe</a:t>
            </a:r>
          </a:p>
          <a:p>
            <a:pPr lvl="1"/>
            <a:r>
              <a:rPr lang="en-US" dirty="0" smtClean="0"/>
              <a:t>Limbic System</a:t>
            </a:r>
          </a:p>
          <a:p>
            <a:pPr lvl="1"/>
            <a:r>
              <a:rPr lang="en-US" dirty="0" smtClean="0"/>
              <a:t>Brain Stem</a:t>
            </a:r>
            <a:endParaRPr lang="en-US" dirty="0"/>
          </a:p>
          <a:p>
            <a:pPr marL="365760" lvl="1" indent="0">
              <a:buNone/>
            </a:pPr>
            <a:endParaRPr lang="en-US" dirty="0" smtClean="0"/>
          </a:p>
        </p:txBody>
      </p:sp>
      <p:sp>
        <p:nvSpPr>
          <p:cNvPr id="4" name="Content Placeholder 3"/>
          <p:cNvSpPr>
            <a:spLocks noGrp="1"/>
          </p:cNvSpPr>
          <p:nvPr>
            <p:ph sz="quarter" idx="14"/>
          </p:nvPr>
        </p:nvSpPr>
        <p:spPr/>
        <p:txBody>
          <a:bodyPr/>
          <a:lstStyle/>
          <a:p>
            <a:r>
              <a:rPr lang="en-US" dirty="0" smtClean="0"/>
              <a:t>Act a different way in each part of our brain</a:t>
            </a:r>
          </a:p>
          <a:p>
            <a:r>
              <a:rPr lang="en-US" dirty="0" smtClean="0"/>
              <a:t>Kids come to schools in ALL parts of the brain</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509" y="4191000"/>
            <a:ext cx="3200400" cy="2005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386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262310" cy="1143000"/>
          </a:xfrm>
        </p:spPr>
        <p:txBody>
          <a:bodyPr>
            <a:normAutofit/>
          </a:bodyPr>
          <a:lstStyle/>
          <a:p>
            <a:r>
              <a:rPr lang="en-US" dirty="0" smtClean="0"/>
              <a:t>Actions and Examples</a:t>
            </a:r>
            <a:endParaRPr lang="en-US" dirty="0"/>
          </a:p>
        </p:txBody>
      </p:sp>
      <p:sp>
        <p:nvSpPr>
          <p:cNvPr id="4" name="Content Placeholder 3"/>
          <p:cNvSpPr>
            <a:spLocks noGrp="1"/>
          </p:cNvSpPr>
          <p:nvPr>
            <p:ph sz="quarter" idx="14"/>
          </p:nvPr>
        </p:nvSpPr>
        <p:spPr/>
        <p:txBody>
          <a:bodyPr/>
          <a:lstStyle/>
          <a:p>
            <a:pPr marL="68580" indent="0">
              <a:buNone/>
            </a:pPr>
            <a:r>
              <a:rPr lang="en-US" dirty="0" smtClean="0"/>
              <a:t>Example of:</a:t>
            </a:r>
          </a:p>
          <a:p>
            <a:r>
              <a:rPr lang="en-US" dirty="0" smtClean="0"/>
              <a:t>Child/adult in frontal lobe</a:t>
            </a:r>
          </a:p>
          <a:p>
            <a:r>
              <a:rPr lang="en-US" dirty="0" smtClean="0"/>
              <a:t>Child/adult in limbic system</a:t>
            </a:r>
          </a:p>
          <a:p>
            <a:r>
              <a:rPr lang="en-US" dirty="0" smtClean="0"/>
              <a:t>Child/adult in brain stem</a:t>
            </a:r>
          </a:p>
          <a:p>
            <a:endParaRPr lang="en-US" dirty="0"/>
          </a:p>
        </p:txBody>
      </p:sp>
      <p:pic>
        <p:nvPicPr>
          <p:cNvPr id="4098"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615832" y="2514601"/>
            <a:ext cx="3846631" cy="278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5330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Behavior can shift right before our eyes</a:t>
            </a:r>
            <a:endParaRPr lang="en-US" dirty="0"/>
          </a:p>
        </p:txBody>
      </p:sp>
      <p:sp>
        <p:nvSpPr>
          <p:cNvPr id="3" name="Content Placeholder 2"/>
          <p:cNvSpPr>
            <a:spLocks noGrp="1"/>
          </p:cNvSpPr>
          <p:nvPr>
            <p:ph idx="1"/>
          </p:nvPr>
        </p:nvSpPr>
        <p:spPr/>
        <p:txBody>
          <a:bodyPr/>
          <a:lstStyle/>
          <a:p>
            <a:r>
              <a:rPr lang="en-US" dirty="0" smtClean="0"/>
              <a:t>Begin to notice what “state” they (or we) are in and</a:t>
            </a:r>
          </a:p>
          <a:p>
            <a:r>
              <a:rPr lang="en-US" dirty="0"/>
              <a:t>R</a:t>
            </a:r>
            <a:r>
              <a:rPr lang="en-US" dirty="0" smtClean="0"/>
              <a:t>espond appropriately</a:t>
            </a:r>
          </a:p>
          <a:p>
            <a:pPr lvl="1"/>
            <a:r>
              <a:rPr lang="en-US" dirty="0" smtClean="0"/>
              <a:t>Each state will require a different response</a:t>
            </a:r>
          </a:p>
          <a:p>
            <a:pPr lvl="1"/>
            <a:r>
              <a:rPr lang="en-US" dirty="0" smtClean="0"/>
              <a:t>Respond not react</a:t>
            </a:r>
          </a:p>
          <a:p>
            <a:pPr lvl="1"/>
            <a:r>
              <a:rPr lang="en-US" dirty="0" smtClean="0"/>
              <a:t>My “state” will effect their “state” </a:t>
            </a:r>
          </a:p>
          <a:p>
            <a:pPr marL="685800" lvl="2" indent="0">
              <a:buNone/>
            </a:pPr>
            <a:endParaRPr lang="en-US"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873" y="4988518"/>
            <a:ext cx="1828800" cy="1369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7208"/>
          <a:stretch/>
        </p:blipFill>
        <p:spPr bwMode="auto">
          <a:xfrm>
            <a:off x="3657600" y="4949189"/>
            <a:ext cx="1757363" cy="1448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873683"/>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5421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“Disclaimer”</a:t>
            </a:r>
            <a:endParaRPr lang="en-US" dirty="0"/>
          </a:p>
        </p:txBody>
      </p:sp>
      <p:sp>
        <p:nvSpPr>
          <p:cNvPr id="3" name="Content Placeholder 2"/>
          <p:cNvSpPr>
            <a:spLocks noGrp="1"/>
          </p:cNvSpPr>
          <p:nvPr>
            <p:ph sz="quarter" idx="13"/>
          </p:nvPr>
        </p:nvSpPr>
        <p:spPr>
          <a:xfrm>
            <a:off x="838200" y="2362200"/>
            <a:ext cx="3419856" cy="3477768"/>
          </a:xfrm>
        </p:spPr>
        <p:txBody>
          <a:bodyPr/>
          <a:lstStyle/>
          <a:p>
            <a:r>
              <a:rPr lang="en-US" dirty="0" smtClean="0"/>
              <a:t>The strategies ARE...</a:t>
            </a:r>
          </a:p>
          <a:p>
            <a:pPr lvl="1"/>
            <a:r>
              <a:rPr lang="en-US" dirty="0" smtClean="0"/>
              <a:t>intended to help in long term growth</a:t>
            </a:r>
          </a:p>
          <a:p>
            <a:pPr lvl="1"/>
            <a:r>
              <a:rPr lang="en-US" dirty="0"/>
              <a:t>h</a:t>
            </a:r>
            <a:r>
              <a:rPr lang="en-US" dirty="0" smtClean="0"/>
              <a:t>elpful in the here and now</a:t>
            </a:r>
          </a:p>
          <a:p>
            <a:pPr lvl="1"/>
            <a:r>
              <a:rPr lang="en-US" dirty="0"/>
              <a:t>c</a:t>
            </a:r>
            <a:r>
              <a:rPr lang="en-US" dirty="0" smtClean="0"/>
              <a:t>hallenging-both professionally and personally</a:t>
            </a:r>
            <a:endParaRPr lang="en-US" dirty="0"/>
          </a:p>
        </p:txBody>
      </p:sp>
      <p:sp>
        <p:nvSpPr>
          <p:cNvPr id="4" name="Content Placeholder 3"/>
          <p:cNvSpPr>
            <a:spLocks noGrp="1"/>
          </p:cNvSpPr>
          <p:nvPr>
            <p:ph sz="quarter" idx="14"/>
          </p:nvPr>
        </p:nvSpPr>
        <p:spPr>
          <a:xfrm>
            <a:off x="4800600" y="2362200"/>
            <a:ext cx="3419856" cy="3401569"/>
          </a:xfrm>
        </p:spPr>
        <p:txBody>
          <a:bodyPr/>
          <a:lstStyle/>
          <a:p>
            <a:r>
              <a:rPr lang="en-US" dirty="0" smtClean="0"/>
              <a:t>The strategies are NOT…</a:t>
            </a:r>
          </a:p>
          <a:p>
            <a:pPr lvl="1"/>
            <a:r>
              <a:rPr lang="en-US" dirty="0"/>
              <a:t>a</a:t>
            </a:r>
            <a:r>
              <a:rPr lang="en-US" dirty="0" smtClean="0"/>
              <a:t> magic pill or “cure”</a:t>
            </a:r>
          </a:p>
          <a:p>
            <a:pPr lvl="1"/>
            <a:r>
              <a:rPr lang="en-US" dirty="0"/>
              <a:t>a</a:t>
            </a:r>
            <a:r>
              <a:rPr lang="en-US" dirty="0" smtClean="0"/>
              <a:t> one size fits all…but is there ever in our profession</a:t>
            </a:r>
            <a:endParaRPr lang="en-US" dirty="0"/>
          </a:p>
        </p:txBody>
      </p:sp>
      <p:cxnSp>
        <p:nvCxnSpPr>
          <p:cNvPr id="6" name="Straight Connector 5"/>
          <p:cNvCxnSpPr/>
          <p:nvPr/>
        </p:nvCxnSpPr>
        <p:spPr>
          <a:xfrm>
            <a:off x="4495800" y="2438400"/>
            <a:ext cx="0" cy="358140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756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Limbic System</a:t>
            </a:r>
            <a:endParaRPr lang="en-US" dirty="0"/>
          </a:p>
        </p:txBody>
      </p:sp>
      <p:sp>
        <p:nvSpPr>
          <p:cNvPr id="4" name="Content Placeholder 3"/>
          <p:cNvSpPr>
            <a:spLocks noGrp="1"/>
          </p:cNvSpPr>
          <p:nvPr>
            <p:ph sz="quarter" idx="14"/>
          </p:nvPr>
        </p:nvSpPr>
        <p:spPr/>
        <p:txBody>
          <a:bodyPr>
            <a:normAutofit fontScale="92500" lnSpcReduction="20000"/>
          </a:bodyPr>
          <a:lstStyle/>
          <a:p>
            <a:r>
              <a:rPr lang="en-US" sz="2800" dirty="0" smtClean="0"/>
              <a:t>Emotional State</a:t>
            </a:r>
          </a:p>
          <a:p>
            <a:endParaRPr lang="en-US" dirty="0" smtClean="0"/>
          </a:p>
          <a:p>
            <a:r>
              <a:rPr lang="en-US" dirty="0" smtClean="0"/>
              <a:t>Child Example</a:t>
            </a:r>
          </a:p>
          <a:p>
            <a:pPr lvl="1"/>
            <a:r>
              <a:rPr lang="en-US" dirty="0" smtClean="0"/>
              <a:t>Name Calling-so mean/birthday party (Anger)</a:t>
            </a:r>
          </a:p>
          <a:p>
            <a:pPr lvl="1"/>
            <a:r>
              <a:rPr lang="en-US" dirty="0" smtClean="0"/>
              <a:t>Didn’t get invite from other kids (Sad/Disappointed)</a:t>
            </a:r>
          </a:p>
          <a:p>
            <a:pPr lvl="1"/>
            <a:r>
              <a:rPr lang="en-US" dirty="0" smtClean="0"/>
              <a:t>Fakes sick or sicker than he/she really is</a:t>
            </a:r>
          </a:p>
          <a:p>
            <a:pPr lvl="1"/>
            <a:endParaRPr lang="en-US" dirty="0"/>
          </a:p>
          <a:p>
            <a:endParaRPr lang="en-US" dirty="0"/>
          </a:p>
          <a:p>
            <a:endParaRPr lang="en-US" dirty="0" smtClean="0"/>
          </a:p>
          <a:p>
            <a:endParaRPr lang="en-US" dirty="0"/>
          </a:p>
        </p:txBody>
      </p:sp>
      <p:pic>
        <p:nvPicPr>
          <p:cNvPr id="6146"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042988" y="2824468"/>
            <a:ext cx="3419475" cy="2471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7844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Teacher Perspective </a:t>
            </a:r>
            <a:br>
              <a:rPr lang="en-US" dirty="0" smtClean="0"/>
            </a:br>
            <a:r>
              <a:rPr lang="en-US" dirty="0" smtClean="0"/>
              <a:t>(Limbic System/Emotional State)</a:t>
            </a:r>
            <a:endParaRPr lang="en-US" dirty="0"/>
          </a:p>
        </p:txBody>
      </p:sp>
      <p:sp>
        <p:nvSpPr>
          <p:cNvPr id="3" name="Text Placeholder 2"/>
          <p:cNvSpPr>
            <a:spLocks noGrp="1"/>
          </p:cNvSpPr>
          <p:nvPr>
            <p:ph type="body" idx="1"/>
          </p:nvPr>
        </p:nvSpPr>
        <p:spPr/>
        <p:txBody>
          <a:bodyPr/>
          <a:lstStyle/>
          <a:p>
            <a:r>
              <a:rPr lang="en-US" dirty="0" smtClean="0"/>
              <a:t>Negative </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Walking over to the b-day party situation teacher may think/feel</a:t>
            </a:r>
          </a:p>
          <a:p>
            <a:r>
              <a:rPr lang="en-US" dirty="0" smtClean="0"/>
              <a:t>Walking over to non-invite kids teacher may think/feel</a:t>
            </a:r>
            <a:endParaRPr lang="en-US" dirty="0"/>
          </a:p>
        </p:txBody>
      </p:sp>
      <p:sp>
        <p:nvSpPr>
          <p:cNvPr id="5" name="Text Placeholder 4"/>
          <p:cNvSpPr>
            <a:spLocks noGrp="1"/>
          </p:cNvSpPr>
          <p:nvPr>
            <p:ph type="body" sz="quarter" idx="3"/>
          </p:nvPr>
        </p:nvSpPr>
        <p:spPr/>
        <p:txBody>
          <a:bodyPr/>
          <a:lstStyle/>
          <a:p>
            <a:r>
              <a:rPr lang="en-US" dirty="0" smtClean="0"/>
              <a:t>Positive </a:t>
            </a:r>
            <a:endParaRPr lang="en-US" dirty="0"/>
          </a:p>
        </p:txBody>
      </p:sp>
      <p:sp>
        <p:nvSpPr>
          <p:cNvPr id="6" name="Content Placeholder 5"/>
          <p:cNvSpPr>
            <a:spLocks noGrp="1"/>
          </p:cNvSpPr>
          <p:nvPr>
            <p:ph sz="quarter" idx="4"/>
          </p:nvPr>
        </p:nvSpPr>
        <p:spPr/>
        <p:txBody>
          <a:bodyPr>
            <a:normAutofit lnSpcReduction="10000"/>
          </a:bodyPr>
          <a:lstStyle/>
          <a:p>
            <a:r>
              <a:rPr lang="en-US" dirty="0"/>
              <a:t>Walking over to the b-day party situation teacher may think/feel</a:t>
            </a:r>
          </a:p>
          <a:p>
            <a:r>
              <a:rPr lang="en-US" dirty="0"/>
              <a:t>Walking over to non-invite kids teacher may think/feel</a:t>
            </a:r>
          </a:p>
          <a:p>
            <a:endParaRPr lang="en-US" dirty="0"/>
          </a:p>
        </p:txBody>
      </p:sp>
    </p:spTree>
    <p:extLst>
      <p:ext uri="{BB962C8B-B14F-4D97-AF65-F5344CB8AC3E}">
        <p14:creationId xmlns:p14="http://schemas.microsoft.com/office/powerpoint/2010/main" val="11804764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4021</TotalTime>
  <Words>2024</Words>
  <Application>Microsoft Office PowerPoint</Application>
  <PresentationFormat>On-screen Show (4:3)</PresentationFormat>
  <Paragraphs>203</Paragraphs>
  <Slides>19</Slides>
  <Notes>16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Austin</vt:lpstr>
      <vt:lpstr>  Understanding Challenging Behavior  </vt:lpstr>
      <vt:lpstr>In the next 60 minutes, you will be able to understand</vt:lpstr>
      <vt:lpstr>Challenging Behavior</vt:lpstr>
      <vt:lpstr>To better understand behavior, we need to better understand our brain</vt:lpstr>
      <vt:lpstr>Actions and Examples</vt:lpstr>
      <vt:lpstr>Behavior can shift right before our eyes</vt:lpstr>
      <vt:lpstr>Strategy “Disclaimer”</vt:lpstr>
      <vt:lpstr>The Limbic System</vt:lpstr>
      <vt:lpstr>Teacher Perspective  (Limbic System/Emotional State)</vt:lpstr>
      <vt:lpstr>Strategy #1  Teacher Perception</vt:lpstr>
      <vt:lpstr>PowerPoint Presentation</vt:lpstr>
      <vt:lpstr>Strategy #3  Tattling as a Teaching Tool </vt:lpstr>
      <vt:lpstr>The Brain Stem</vt:lpstr>
      <vt:lpstr>Aggressive Children are “Out of Sink” </vt:lpstr>
      <vt:lpstr>Strategy # 4 Teach/Model the Skill of Composure</vt:lpstr>
      <vt:lpstr>Strategy #5 Safe Center</vt:lpstr>
      <vt:lpstr>Safe Center</vt:lpstr>
      <vt:lpstr>Safe Place</vt:lpstr>
      <vt:lpstr>If we don’t, who will…???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Challenging Behavior</dc:title>
  <dc:creator>Heather</dc:creator>
  <cp:lastModifiedBy>Heather</cp:lastModifiedBy>
  <cp:revision>93</cp:revision>
  <dcterms:created xsi:type="dcterms:W3CDTF">2014-08-14T16:43:14Z</dcterms:created>
  <dcterms:modified xsi:type="dcterms:W3CDTF">2014-08-22T20:06:28Z</dcterms:modified>
</cp:coreProperties>
</file>